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7.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0.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1.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2.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14.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4"/>
    <p:sldMasterId id="2147484731" r:id="rId5"/>
    <p:sldMasterId id="2147484753" r:id="rId6"/>
    <p:sldMasterId id="2147484785" r:id="rId7"/>
    <p:sldMasterId id="2147484805" r:id="rId8"/>
    <p:sldMasterId id="2147484833" r:id="rId9"/>
    <p:sldMasterId id="2147484854" r:id="rId10"/>
    <p:sldMasterId id="2147484878" r:id="rId11"/>
    <p:sldMasterId id="2147484899" r:id="rId12"/>
    <p:sldMasterId id="2147484923" r:id="rId13"/>
    <p:sldMasterId id="2147484945" r:id="rId14"/>
    <p:sldMasterId id="2147484983" r:id="rId15"/>
    <p:sldMasterId id="2147485021" r:id="rId16"/>
    <p:sldMasterId id="2147485068" r:id="rId17"/>
    <p:sldMasterId id="2147485095" r:id="rId18"/>
  </p:sldMasterIdLst>
  <p:notesMasterIdLst>
    <p:notesMasterId r:id="rId80"/>
  </p:notesMasterIdLst>
  <p:handoutMasterIdLst>
    <p:handoutMasterId r:id="rId81"/>
  </p:handoutMasterIdLst>
  <p:sldIdLst>
    <p:sldId id="3953" r:id="rId19"/>
    <p:sldId id="2076136077" r:id="rId20"/>
    <p:sldId id="2076136099" r:id="rId21"/>
    <p:sldId id="2076136100" r:id="rId22"/>
    <p:sldId id="2076136080" r:id="rId23"/>
    <p:sldId id="8629" r:id="rId24"/>
    <p:sldId id="8673" r:id="rId25"/>
    <p:sldId id="1862" r:id="rId26"/>
    <p:sldId id="8627" r:id="rId27"/>
    <p:sldId id="8628" r:id="rId28"/>
    <p:sldId id="8633" r:id="rId29"/>
    <p:sldId id="8634" r:id="rId30"/>
    <p:sldId id="8635" r:id="rId31"/>
    <p:sldId id="3899" r:id="rId32"/>
    <p:sldId id="3900" r:id="rId33"/>
    <p:sldId id="8679" r:id="rId34"/>
    <p:sldId id="8612" r:id="rId35"/>
    <p:sldId id="8630" r:id="rId36"/>
    <p:sldId id="8631" r:id="rId37"/>
    <p:sldId id="8632" r:id="rId38"/>
    <p:sldId id="8638" r:id="rId39"/>
    <p:sldId id="8675" r:id="rId40"/>
    <p:sldId id="8613" r:id="rId41"/>
    <p:sldId id="8597" r:id="rId42"/>
    <p:sldId id="8598" r:id="rId43"/>
    <p:sldId id="9998" r:id="rId44"/>
    <p:sldId id="3927" r:id="rId45"/>
    <p:sldId id="3928" r:id="rId46"/>
    <p:sldId id="3930" r:id="rId47"/>
    <p:sldId id="8639" r:id="rId48"/>
    <p:sldId id="8620" r:id="rId49"/>
    <p:sldId id="9999" r:id="rId50"/>
    <p:sldId id="2076136066" r:id="rId51"/>
    <p:sldId id="10000" r:id="rId52"/>
    <p:sldId id="2076136079" r:id="rId53"/>
    <p:sldId id="2076136078" r:id="rId54"/>
    <p:sldId id="2076136114" r:id="rId55"/>
    <p:sldId id="804" r:id="rId56"/>
    <p:sldId id="2076136107" r:id="rId57"/>
    <p:sldId id="9851" r:id="rId58"/>
    <p:sldId id="9852" r:id="rId59"/>
    <p:sldId id="2076136082" r:id="rId60"/>
    <p:sldId id="2076136085" r:id="rId61"/>
    <p:sldId id="2076136084" r:id="rId62"/>
    <p:sldId id="814" r:id="rId63"/>
    <p:sldId id="846" r:id="rId64"/>
    <p:sldId id="830" r:id="rId65"/>
    <p:sldId id="815" r:id="rId66"/>
    <p:sldId id="2076136081" r:id="rId67"/>
    <p:sldId id="8618" r:id="rId68"/>
    <p:sldId id="8611" r:id="rId69"/>
    <p:sldId id="8653" r:id="rId70"/>
    <p:sldId id="2076136086" r:id="rId71"/>
    <p:sldId id="8649" r:id="rId72"/>
    <p:sldId id="8560" r:id="rId73"/>
    <p:sldId id="758" r:id="rId74"/>
    <p:sldId id="8621" r:id="rId75"/>
    <p:sldId id="8623" r:id="rId76"/>
    <p:sldId id="8667" r:id="rId77"/>
    <p:sldId id="8661" r:id="rId78"/>
    <p:sldId id="8662" r:id="rId7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49"/>
    <a:srgbClr val="FFB900"/>
    <a:srgbClr val="D83B01"/>
    <a:srgbClr val="FFFF00"/>
    <a:srgbClr val="BDBDBD"/>
    <a:srgbClr val="46F828"/>
    <a:srgbClr val="E6E6E6"/>
    <a:srgbClr val="D2D2D2"/>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928EFC-58A7-417D-990C-9913D9D4E8D5}" v="2" dt="2020-05-18T14:41:36.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9" autoAdjust="0"/>
    <p:restoredTop sz="95563" autoAdjust="0"/>
  </p:normalViewPr>
  <p:slideViewPr>
    <p:cSldViewPr snapToGrid="0">
      <p:cViewPr varScale="1">
        <p:scale>
          <a:sx n="91" d="100"/>
          <a:sy n="91" d="100"/>
        </p:scale>
        <p:origin x="365"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17126"/>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viewProps" Target="viewProps.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5" Type="http://schemas.openxmlformats.org/officeDocument/2006/relationships/slideMaster" Target="slideMasters/slideMaster2.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7" Type="http://schemas.openxmlformats.org/officeDocument/2006/relationships/slideMaster" Target="slideMasters/slideMaster4.xml"/><Relationship Id="rId71" Type="http://schemas.openxmlformats.org/officeDocument/2006/relationships/slide" Target="slides/slide53.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microsoft.com/office/2015/10/relationships/revisionInfo" Target="revisionInfo.xml"/><Relationship Id="rId61" Type="http://schemas.openxmlformats.org/officeDocument/2006/relationships/slide" Target="slides/slide43.xml"/><Relationship Id="rId8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image" Target="../media/image12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5/18/2020 10:38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5/18/2020 10:38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Why this is goodness: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HTML5- compatible Web Browser (Chrome, Firefox, Safari, Edge, etc.)</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OS of the Device generally irrelevant</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rPr>
              <a:t>Username &amp; Password are all the student needs to know (AD &amp; Azure AD)</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lang="en-US" sz="900" dirty="0">
                <a:gradFill>
                  <a:gsLst>
                    <a:gs pos="2917">
                      <a:srgbClr val="1A1A1A"/>
                    </a:gs>
                    <a:gs pos="30000">
                      <a:srgbClr val="1A1A1A"/>
                    </a:gs>
                  </a:gsLst>
                  <a:lin ang="5400000" scaled="0"/>
                </a:gradFill>
                <a:latin typeface="Segoe UI"/>
              </a:rPr>
              <a:t>Clients for iOS, Android, &amp; Windows available too</a:t>
            </a:r>
            <a:endPar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5/18/2020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8278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Why this is goodness: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IT stood this up and published 1:many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Leveraged M365 A3/A5 licenses </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systems managed via AD Group Policy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5/18/2020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25184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rPr>
              <a:t>Minimize costs:</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Only pay for supporting</a:t>
            </a:r>
            <a:r>
              <a:rPr lang="en-US" sz="1600" dirty="0">
                <a:gradFill>
                  <a:gsLst>
                    <a:gs pos="2917">
                      <a:srgbClr val="1A1A1A"/>
                    </a:gs>
                    <a:gs pos="30000">
                      <a:srgbClr val="1A1A1A"/>
                    </a:gs>
                  </a:gsLst>
                  <a:lin ang="5400000" scaled="0"/>
                </a:gradFill>
              </a:rPr>
              <a:t> cast of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VMs while running (think annual testing)</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Leverage existing M365 A3/A5 &amp; SUB license</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benefits </a:t>
            </a:r>
            <a:r>
              <a:rPr kumimoji="0" lang="en-US" sz="1200" b="0" i="0" u="none" strike="noStrike" kern="1200" cap="none" spc="0" normalizeH="0" noProof="0" dirty="0">
                <a:ln>
                  <a:noFill/>
                </a:ln>
                <a:gradFill>
                  <a:gsLst>
                    <a:gs pos="2917">
                      <a:srgbClr val="1A1A1A"/>
                    </a:gs>
                    <a:gs pos="30000">
                      <a:srgbClr val="1A1A1A"/>
                    </a:gs>
                  </a:gsLst>
                  <a:lin ang="5400000" scaled="0"/>
                </a:gradFill>
                <a:effectLst/>
                <a:uLnTx/>
                <a:uFillTx/>
              </a:rPr>
              <a:t>(wow, that was easy)</a:t>
            </a:r>
          </a:p>
          <a:p>
            <a:pPr marL="800083" lvl="1" indent="-342900" defTabSz="914400">
              <a:buFontTx/>
              <a:buChar char="-"/>
              <a:defRPr/>
            </a:pPr>
            <a:r>
              <a:rPr lang="en-US" sz="1600" dirty="0">
                <a:gradFill>
                  <a:gsLst>
                    <a:gs pos="2917">
                      <a:srgbClr val="1A1A1A"/>
                    </a:gs>
                    <a:gs pos="30000">
                      <a:srgbClr val="1A1A1A"/>
                    </a:gs>
                  </a:gsLst>
                  <a:lin ang="5400000" scaled="0"/>
                </a:gradFill>
              </a:rPr>
              <a:t>GPU-ready – no need to buy</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rPr>
              <a:t>Provide </a:t>
            </a:r>
            <a:r>
              <a:rPr lang="en-US" sz="1800" dirty="0">
                <a:gradFill>
                  <a:gsLst>
                    <a:gs pos="2917">
                      <a:srgbClr val="1A1A1A"/>
                    </a:gs>
                    <a:gs pos="30000">
                      <a:srgbClr val="1A1A1A"/>
                    </a:gs>
                  </a:gsLst>
                  <a:lin ang="5400000" scaled="0"/>
                </a:gradFill>
              </a:rPr>
              <a:t>Well-Managed solution:</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Leverage existing Group</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Policies &amp; Win10 Management tools</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Win10 - minimal app compatibility issues</a:t>
            </a:r>
          </a:p>
          <a:p>
            <a:pPr marL="342900" indent="-342900" defTabSz="914400">
              <a:buFontTx/>
              <a:buChar char="-"/>
              <a:defRPr/>
            </a:pPr>
            <a:r>
              <a:rPr lang="en-US" sz="1800" dirty="0">
                <a:gradFill>
                  <a:gsLst>
                    <a:gs pos="2917">
                      <a:srgbClr val="1A1A1A"/>
                    </a:gs>
                    <a:gs pos="30000">
                      <a:srgbClr val="1A1A1A"/>
                    </a:gs>
                  </a:gsLst>
                  <a:lin ang="5400000" scaled="0"/>
                </a:gradFill>
              </a:rPr>
              <a:t>Supports “My Lab is Where I Am”</a:t>
            </a:r>
          </a:p>
          <a:p>
            <a:pPr marL="800083" lvl="1" indent="-342900" defTabSz="914400">
              <a:buFontTx/>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HTML5</a:t>
            </a:r>
            <a:r>
              <a:rPr kumimoji="0" lang="en-US" sz="1600" b="0" i="0" u="none" strike="noStrike" kern="1200" cap="none" spc="0" normalizeH="0" noProof="0" dirty="0">
                <a:ln>
                  <a:noFill/>
                </a:ln>
                <a:gradFill>
                  <a:gsLst>
                    <a:gs pos="2917">
                      <a:srgbClr val="1A1A1A"/>
                    </a:gs>
                    <a:gs pos="30000">
                      <a:srgbClr val="1A1A1A"/>
                    </a:gs>
                  </a:gsLst>
                  <a:lin ang="5400000" scaled="0"/>
                </a:gradFill>
                <a:effectLst/>
                <a:uLnTx/>
                <a:uFillTx/>
              </a:rPr>
              <a:t>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rPr>
              <a:t>Browser &amp; Internet access offer ubiquitous access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5/18/2020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211156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820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805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39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2380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a:solidFill>
                  <a:schemeClr val="tx1"/>
                </a:solidFill>
                <a:effectLst/>
                <a:latin typeface="Segoe UI" panose="020B0502040204020203" pitchFamily="34" charset="0"/>
                <a:ea typeface="+mn-ea"/>
                <a:cs typeface="+mn-cs"/>
              </a:rPr>
              <a:t>So here’s another the good news. We have made eligibility very easy for all customers to be eligible for WVD. </a:t>
            </a:r>
            <a:endParaRPr lang="en-US" sz="882" kern="1200">
              <a:solidFill>
                <a:schemeClr val="tx1"/>
              </a:solidFill>
              <a:effectLst/>
              <a:latin typeface="Segoe UI" panose="020B0502040204020203" pitchFamily="34" charset="0"/>
              <a:ea typeface="+mn-ea"/>
              <a:cs typeface="+mn-cs"/>
            </a:endParaRPr>
          </a:p>
          <a:p>
            <a:r>
              <a:rPr lang="en-US" sz="882" kern="1200">
                <a:solidFill>
                  <a:schemeClr val="tx1"/>
                </a:solidFill>
                <a:effectLst/>
                <a:latin typeface="Segoe UI" panose="020B0502040204020203" pitchFamily="34" charset="0"/>
                <a:ea typeface="+mn-ea"/>
                <a:cs typeface="+mn-cs"/>
              </a:rPr>
              <a:t>Most of your customers will already own the required licenses to access Windows Virtual Desktop. If your customer has an existing or new M365 or Windows E3/E5 licenses and Windows Virtual Desktop would be available in F1, Business and in CSP as well. The customers that have M365 </a:t>
            </a:r>
            <a:r>
              <a:rPr lang="en-US" sz="882" kern="1200" err="1">
                <a:solidFill>
                  <a:schemeClr val="tx1"/>
                </a:solidFill>
                <a:effectLst/>
                <a:latin typeface="Segoe UI" panose="020B0502040204020203" pitchFamily="34" charset="0"/>
                <a:ea typeface="+mn-ea"/>
                <a:cs typeface="+mn-cs"/>
              </a:rPr>
              <a:t>oe</a:t>
            </a:r>
            <a:r>
              <a:rPr lang="en-US" sz="882" kern="1200">
                <a:solidFill>
                  <a:schemeClr val="tx1"/>
                </a:solidFill>
                <a:effectLst/>
                <a:latin typeface="Segoe UI" panose="020B0502040204020203" pitchFamily="34" charset="0"/>
                <a:ea typeface="+mn-ea"/>
                <a:cs typeface="+mn-cs"/>
              </a:rPr>
              <a:t> E3 are already eligible for Windows 10 multi-session and all the benefits of WVD. </a:t>
            </a:r>
          </a:p>
          <a:p>
            <a:r>
              <a:rPr lang="en-US" sz="882" kern="1200">
                <a:solidFill>
                  <a:schemeClr val="tx1"/>
                </a:solidFill>
                <a:effectLst/>
                <a:latin typeface="Segoe UI" panose="020B0502040204020203" pitchFamily="34" charset="0"/>
                <a:ea typeface="+mn-ea"/>
                <a:cs typeface="+mn-cs"/>
              </a:rPr>
              <a:t>On the Server side, any customer that has a RDS CAL with SA are today eligible for WVD. As shared before, all WVD customers pay Linux rates in Azure.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44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58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09082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marL="228573" indent="-228573">
              <a:buAutoNum type="arabicParenR"/>
            </a:pPr>
            <a:endParaRPr lang="en-US" dirty="0"/>
          </a:p>
        </p:txBody>
      </p:sp>
      <p:sp>
        <p:nvSpPr>
          <p:cNvPr id="64516" name="Slide Number Placeholder 3"/>
          <p:cNvSpPr>
            <a:spLocks noGrp="1"/>
          </p:cNvSpPr>
          <p:nvPr>
            <p:ph type="sldNum" sz="quarter" idx="5"/>
          </p:nvPr>
        </p:nvSpPr>
        <p:spPr bwMode="auto">
          <a:ln>
            <a:miter lim="800000"/>
            <a:headEnd/>
            <a:tailEnd/>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340C5-4810-4ABC-8ECA-A8D73A7903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152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Slide Number Placeholder 3"/>
          <p:cNvSpPr>
            <a:spLocks noGrp="1"/>
          </p:cNvSpPr>
          <p:nvPr>
            <p:ph type="sldNum" sz="quarter" idx="5"/>
          </p:nvPr>
        </p:nvSpPr>
        <p:spPr/>
        <p:txBody>
          <a:bodyPr/>
          <a:lstStyle/>
          <a:p>
            <a:fld id="{E0854EB8-4C4D-4596-9E16-F337F8524D5C}" type="slidenum">
              <a:rPr lang="en-US" smtClean="0"/>
              <a:t>55</a:t>
            </a:fld>
            <a:endParaRPr lang="en-US"/>
          </a:p>
        </p:txBody>
      </p:sp>
    </p:spTree>
    <p:extLst>
      <p:ext uri="{BB962C8B-B14F-4D97-AF65-F5344CB8AC3E}">
        <p14:creationId xmlns:p14="http://schemas.microsoft.com/office/powerpoint/2010/main" val="3347796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071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major technical innovations in WVD, all of which we’ll drill into on following slides.</a:t>
            </a:r>
          </a:p>
          <a:p>
            <a:endParaRPr lang="en-US" dirty="0"/>
          </a:p>
          <a:p>
            <a:r>
              <a:rPr lang="en-US" dirty="0"/>
              <a:t>Build 1: First, we built a multi-user version of Windows 10.  Think of this as us taking the “remote desktop” capabilities offered in our server platform and bringing that into the client side of things.  The moving parts are much more complicated, but conceptually that’s a good way to think of it.  If you DON’T have a multi-user version, you get what you see here, where each user is using a Windows 10 system that’s essentially “assigned” to them; nobody else can share that computing space.  The downsides of this approach are costs; you are running 5 VMs to support individual users, and you have to patch and manage each one.</a:t>
            </a:r>
          </a:p>
          <a:p>
            <a:endParaRPr lang="en-US" dirty="0"/>
          </a:p>
          <a:p>
            <a:r>
              <a:rPr lang="en-US" dirty="0"/>
              <a:t>Build 2: In contrast, the multi-user version of Windows 10 allows us to stand up ONE Windows 10 system, and have multiple users connect and use that compute space.  The best part of this is that we just have ONE system to patch and update, vs the five we saw previously.</a:t>
            </a:r>
          </a:p>
          <a:p>
            <a:endParaRPr lang="en-US" dirty="0"/>
          </a:p>
          <a:p>
            <a:r>
              <a:rPr lang="en-US" dirty="0"/>
              <a:t>Build 3: We then took a hard look at all the systems required to set up a typical, legacy Remote Desktop Services solution based on procuring and then setting up (and supporting) numerous servers with numerous services.  Shown here is a SIMPLE setup for RDS that doesn’t take into account High Availability.  These are usually very powerful hosts (with GPU’s that cost large $) that cost considerable $ to achieve “worst case” scale.  By “worst case” I mean that one always sets up an RDS farm to support the worst expected load, meaning the systems can / most likely are completely underutilized outside of the business day.</a:t>
            </a:r>
          </a:p>
          <a:p>
            <a:endParaRPr lang="en-US" dirty="0"/>
          </a:p>
          <a:p>
            <a:r>
              <a:rPr lang="en-US" dirty="0"/>
              <a:t>Build 4: Services now PaaS, no config required, no RDS services to install</a:t>
            </a:r>
          </a:p>
          <a:p>
            <a:endParaRPr lang="en-US" dirty="0"/>
          </a:p>
          <a:p>
            <a:r>
              <a:rPr lang="en-US" dirty="0"/>
              <a:t>Build 5: New clients including HTML5, so you can do all this in a browser</a:t>
            </a:r>
          </a:p>
          <a:p>
            <a:r>
              <a:rPr lang="en-US" dirty="0"/>
              <a:t>Build 6:  Web browsers (Chrome, Edge, Safari, etc.), iOS, Android, Windows</a:t>
            </a:r>
          </a:p>
          <a:p>
            <a:endParaRPr lang="en-US" dirty="0"/>
          </a:p>
          <a:p>
            <a:r>
              <a:rPr lang="en-US" dirty="0"/>
              <a:t>Build 7: Because we need ability for user’s settings to follow them, we acquired FSLogix, which mounts a User’s profile as they roam between systems.  Mounts a VHD over the wire, instead of copying files like traditional Roaming Profiles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5/18/2020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17363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latin typeface="Segoe UI" pitchFamily="34" charset="0"/>
              </a:rPr>
              <a:t>Build 2015</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5/18/2020 10:38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49102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5/18/2020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4638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TextBox 5">
            <a:extLst>
              <a:ext uri="{FF2B5EF4-FFF2-40B4-BE49-F238E27FC236}">
                <a16:creationId xmlns:a16="http://schemas.microsoft.com/office/drawing/2014/main" id="{8C06CFE1-B65A-44C9-9B17-FB5FD96E080C}"/>
              </a:ext>
            </a:extLst>
          </p:cNvPr>
          <p:cNvSpPr txBox="1"/>
          <p:nvPr/>
        </p:nvSpPr>
        <p:spPr>
          <a:xfrm>
            <a:off x="3657600" y="1082759"/>
            <a:ext cx="3291840" cy="2908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2100" b="0" i="0" u="none" strike="noStrike" kern="1200" cap="none" spc="-106" normalizeH="0" baseline="0" noProof="0">
                <a:ln>
                  <a:noFill/>
                </a:ln>
                <a:solidFill>
                  <a:prstClr val="white"/>
                </a:solidFill>
                <a:effectLst/>
                <a:uLnTx/>
                <a:uFillTx/>
                <a:latin typeface="Calibri"/>
                <a:ea typeface="+mn-ea"/>
                <a:cs typeface="+mn-cs"/>
              </a:rPr>
              <a:t>“Insert text here”</a:t>
            </a:r>
          </a:p>
        </p:txBody>
      </p:sp>
      <p:sp>
        <p:nvSpPr>
          <p:cNvPr id="7" name="TextBox 6">
            <a:extLst>
              <a:ext uri="{FF2B5EF4-FFF2-40B4-BE49-F238E27FC236}">
                <a16:creationId xmlns:a16="http://schemas.microsoft.com/office/drawing/2014/main" id="{9FC636C9-AB7D-46E5-B492-4A1FECEFEB6A}"/>
              </a:ext>
            </a:extLst>
          </p:cNvPr>
          <p:cNvSpPr txBox="1"/>
          <p:nvPr/>
        </p:nvSpPr>
        <p:spPr>
          <a:xfrm>
            <a:off x="4913375" y="3448066"/>
            <a:ext cx="2283753" cy="5671407"/>
          </a:xfrm>
          <a:prstGeom prst="rect">
            <a:avLst/>
          </a:prstGeom>
          <a:solidFill>
            <a:schemeClr val="bg1">
              <a:lumMod val="95000"/>
            </a:schemeClr>
          </a:solidFill>
        </p:spPr>
        <p:txBody>
          <a:bodyPr wrap="square" lIns="96661" tIns="48331" rIns="96661" bIns="48331" rtlCol="0">
            <a:noAutofit/>
          </a:bodyPr>
          <a:lstStyle/>
          <a:p>
            <a:pPr marL="0" marR="0" lvl="0" indent="0" algn="l" defTabSz="914367" rtl="0" eaLnBrk="1" fontAlgn="auto" latinLnBrk="0" hangingPunct="1">
              <a:lnSpc>
                <a:spcPct val="100000"/>
              </a:lnSpc>
              <a:spcBef>
                <a:spcPts val="0"/>
              </a:spcBef>
              <a:spcAft>
                <a:spcPts val="1269"/>
              </a:spcAft>
              <a:buClrTx/>
              <a:buSzTx/>
              <a:buFontTx/>
              <a:buNone/>
              <a:tabLst/>
              <a:defRPr/>
            </a:pPr>
            <a:r>
              <a:rPr kumimoji="0" lang="en-US" sz="1700" b="0" i="0" u="none" strike="noStrike" kern="1200" cap="none" spc="-53" normalizeH="0" baseline="0" noProof="0">
                <a:ln>
                  <a:noFill/>
                </a:ln>
                <a:solidFill>
                  <a:srgbClr val="000000"/>
                </a:solidFill>
                <a:effectLst/>
                <a:uLnTx/>
                <a:uFillTx/>
                <a:latin typeface="Calibri"/>
                <a:ea typeface="+mn-ea"/>
                <a:cs typeface="+mn-cs"/>
              </a:rPr>
              <a:t>Key points to land</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p>
          <a:p>
            <a:pPr marL="362480" marR="0" lvl="0" indent="-362480" algn="l" defTabSz="914367" rtl="0" eaLnBrk="1" fontAlgn="auto" latinLnBrk="0" hangingPunct="1">
              <a:lnSpc>
                <a:spcPct val="100000"/>
              </a:lnSpc>
              <a:spcBef>
                <a:spcPts val="0"/>
              </a:spcBef>
              <a:spcAft>
                <a:spcPts val="1269"/>
              </a:spcAft>
              <a:buClrTx/>
              <a:buSzTx/>
              <a:buFont typeface="Arial" panose="020B0604020202020204" pitchFamily="34" charset="0"/>
              <a:buChar char="•"/>
              <a:tabLst/>
              <a:defRPr/>
            </a:pPr>
            <a:r>
              <a:rPr kumimoji="0" lang="en-US" sz="1300" b="0" i="0" u="none" strike="noStrike" kern="1200" cap="none" spc="0" normalizeH="0" baseline="0" noProof="0">
                <a:ln>
                  <a:noFill/>
                </a:ln>
                <a:solidFill>
                  <a:srgbClr val="000000"/>
                </a:solidFill>
                <a:effectLst/>
                <a:uLnTx/>
                <a:uFillTx/>
                <a:latin typeface="Calibri"/>
                <a:ea typeface="+mn-ea"/>
                <a:cs typeface="+mn-cs"/>
              </a:rPr>
              <a:t>Text</a:t>
            </a:r>
            <a:endParaRPr kumimoji="0" lang="en-US" sz="1765"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75053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0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8611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10:38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6994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jpe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42.w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29.emf"/><Relationship Id="rId1" Type="http://schemas.openxmlformats.org/officeDocument/2006/relationships/slideMaster" Target="../slideMasters/slideMaster11.xml"/><Relationship Id="rId4" Type="http://schemas.openxmlformats.org/officeDocument/2006/relationships/image" Target="../media/image42.wmf"/></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9.emf"/><Relationship Id="rId1" Type="http://schemas.openxmlformats.org/officeDocument/2006/relationships/slideMaster" Target="../slideMasters/slideMaster11.xml"/><Relationship Id="rId5" Type="http://schemas.openxmlformats.org/officeDocument/2006/relationships/image" Target="../media/image42.wmf"/><Relationship Id="rId4" Type="http://schemas.openxmlformats.org/officeDocument/2006/relationships/image" Target="../media/image41.wmf"/></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41.wmf"/><Relationship Id="rId4" Type="http://schemas.openxmlformats.org/officeDocument/2006/relationships/image" Target="../media/image42.wmf"/></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2.jpeg"/><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3.emf"/><Relationship Id="rId4" Type="http://schemas.openxmlformats.org/officeDocument/2006/relationships/oleObject" Target="../embeddings/oleObject2.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3.emf"/><Relationship Id="rId4" Type="http://schemas.openxmlformats.org/officeDocument/2006/relationships/oleObject" Target="../embeddings/oleObject3.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3.emf"/><Relationship Id="rId4" Type="http://schemas.openxmlformats.org/officeDocument/2006/relationships/oleObject" Target="../embeddings/oleObject4.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oleObject" Target="../embeddings/oleObject5.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3.emf"/><Relationship Id="rId4" Type="http://schemas.openxmlformats.org/officeDocument/2006/relationships/oleObject" Target="../embeddings/oleObject6.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3.emf"/><Relationship Id="rId4" Type="http://schemas.openxmlformats.org/officeDocument/2006/relationships/oleObject" Target="../embeddings/oleObject7.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3.emf"/><Relationship Id="rId4" Type="http://schemas.openxmlformats.org/officeDocument/2006/relationships/oleObject" Target="../embeddings/oleObject8.bin"/></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3.emf"/><Relationship Id="rId4" Type="http://schemas.openxmlformats.org/officeDocument/2006/relationships/oleObject" Target="../embeddings/oleObject9.bin"/></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3.emf"/><Relationship Id="rId4" Type="http://schemas.openxmlformats.org/officeDocument/2006/relationships/oleObject" Target="../embeddings/oleObject10.bin"/></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3.emf"/><Relationship Id="rId4" Type="http://schemas.openxmlformats.org/officeDocument/2006/relationships/oleObject" Target="../embeddings/oleObject11.bin"/></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12.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3.emf"/><Relationship Id="rId4" Type="http://schemas.openxmlformats.org/officeDocument/2006/relationships/oleObject" Target="../embeddings/oleObject13.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3.emf"/><Relationship Id="rId4" Type="http://schemas.openxmlformats.org/officeDocument/2006/relationships/oleObject" Target="../embeddings/oleObject14.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3.emf"/><Relationship Id="rId4" Type="http://schemas.openxmlformats.org/officeDocument/2006/relationships/oleObject" Target="../embeddings/oleObject15.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3.emf"/><Relationship Id="rId4" Type="http://schemas.openxmlformats.org/officeDocument/2006/relationships/oleObject" Target="../embeddings/oleObject16.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3.emf"/><Relationship Id="rId4" Type="http://schemas.openxmlformats.org/officeDocument/2006/relationships/oleObject" Target="../embeddings/oleObject17.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3.emf"/><Relationship Id="rId4" Type="http://schemas.openxmlformats.org/officeDocument/2006/relationships/oleObject" Target="../embeddings/oleObject18.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55.png"/><Relationship Id="rId5" Type="http://schemas.openxmlformats.org/officeDocument/2006/relationships/image" Target="../media/image53.emf"/><Relationship Id="rId4" Type="http://schemas.openxmlformats.org/officeDocument/2006/relationships/oleObject" Target="../embeddings/oleObject19.bin"/></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Master" Target="../slideMasters/slideMaster14.xml"/><Relationship Id="rId4" Type="http://schemas.openxmlformats.org/officeDocument/2006/relationships/image" Target="../media/image61.emf"/></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72.emf"/><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1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819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64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13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77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4292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3096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4460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30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2470584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9085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97697990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35253408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77463682"/>
      </p:ext>
    </p:extLst>
  </p:cSld>
  <p:clrMapOvr>
    <a:masterClrMapping/>
  </p:clrMapOvr>
  <p:transition>
    <p:fade/>
  </p:transition>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634844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301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64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5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0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2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189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0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67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05982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18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234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64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2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0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6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719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90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3198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74582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250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22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340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09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31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9147972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1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1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54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98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54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659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940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738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1643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06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58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5292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376335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196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0838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64681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3543237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7265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41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831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48852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432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82300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37931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56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16867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65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13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739514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5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82170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03201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880326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069135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5314405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223692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2953572"/>
      </p:ext>
    </p:extLst>
  </p:cSld>
  <p:clrMapOvr>
    <a:masterClrMapping/>
  </p:clrMapOvr>
  <p:transition>
    <p:fade/>
  </p:transition>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07569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803686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152137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934296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2377785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150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86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8539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561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751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228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1CC8-5FD6-48E6-BEE7-FDBE21D4A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946AE-8A38-4F7F-9621-0CB4A6F77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08419-28C7-4315-AC88-2723173E0C56}"/>
              </a:ext>
            </a:extLst>
          </p:cNvPr>
          <p:cNvSpPr>
            <a:spLocks noGrp="1"/>
          </p:cNvSpPr>
          <p:nvPr>
            <p:ph type="dt" sz="half" idx="10"/>
          </p:nvPr>
        </p:nvSpPr>
        <p:spPr/>
        <p:txBody>
          <a:bodyPr/>
          <a:lstStyle/>
          <a:p>
            <a:fld id="{D2D2459B-4590-4212-9986-42F101C06FB7}" type="datetimeFigureOut">
              <a:rPr lang="en-US" smtClean="0"/>
              <a:t>5/18/2020</a:t>
            </a:fld>
            <a:endParaRPr lang="en-US"/>
          </a:p>
        </p:txBody>
      </p:sp>
      <p:sp>
        <p:nvSpPr>
          <p:cNvPr id="5" name="Footer Placeholder 4">
            <a:extLst>
              <a:ext uri="{FF2B5EF4-FFF2-40B4-BE49-F238E27FC236}">
                <a16:creationId xmlns:a16="http://schemas.microsoft.com/office/drawing/2014/main" id="{F3F81208-3B8F-4A55-A457-9FE42DE2A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6005-C032-4DB0-A6BA-F0EF985E2235}"/>
              </a:ext>
            </a:extLst>
          </p:cNvPr>
          <p:cNvSpPr>
            <a:spLocks noGrp="1"/>
          </p:cNvSpPr>
          <p:nvPr>
            <p:ph type="sldNum" sz="quarter" idx="12"/>
          </p:nvPr>
        </p:nvSpPr>
        <p:spPr/>
        <p:txBody>
          <a:bodyPr/>
          <a:lstStyle/>
          <a:p>
            <a:fld id="{E6B238A3-9442-4904-8F0D-59B136D26706}" type="slidenum">
              <a:rPr lang="en-US" smtClean="0"/>
              <a:t>‹#›</a:t>
            </a:fld>
            <a:endParaRPr lang="en-US"/>
          </a:p>
        </p:txBody>
      </p:sp>
    </p:spTree>
    <p:extLst>
      <p:ext uri="{BB962C8B-B14F-4D97-AF65-F5344CB8AC3E}">
        <p14:creationId xmlns:p14="http://schemas.microsoft.com/office/powerpoint/2010/main" val="316562134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19971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9757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5592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65093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2974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6323686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14365226"/>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15431777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259290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44472944"/>
      </p:ext>
    </p:extLst>
  </p:cSld>
  <p:clrMapOvr>
    <a:masterClrMapping/>
  </p:clrMapOvr>
  <p:transition>
    <p:fade/>
  </p:transition>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350974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86857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957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606353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3170070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544576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3992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3175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28220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15456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3174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491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158827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06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50089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34728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646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70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95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731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082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2346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9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267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573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023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488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8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570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3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02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36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38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6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499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411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775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175482733"/>
      </p:ext>
    </p:extLst>
  </p:cSld>
  <p:clrMapOvr>
    <a:masterClrMapping/>
  </p:clrMapOvr>
  <p:transition>
    <p:fade/>
  </p:transition>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2156475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3699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84102196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solidFill>
                  <a:schemeClr val="bg1"/>
                </a:solidFill>
              </a:defRPr>
            </a:lvl1pPr>
          </a:lstStyle>
          <a:p>
            <a:r>
              <a:rPr lang="en-US" dirty="0"/>
              <a:t>Remote Desktop Interoperability</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30000">
                <a:solidFill>
                  <a:schemeClr val="bg1"/>
                </a:solidFill>
                <a:latin typeface="+mn-lt"/>
              </a:defRPr>
            </a:lvl1pPr>
          </a:lstStyle>
          <a:p>
            <a:pPr lvl="0"/>
            <a:r>
              <a:rPr lang="en-US" dirty="0"/>
              <a:t>March 25th – 28th 2019</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solidFill>
                  <a:schemeClr val="bg1"/>
                </a:solidFill>
                <a:latin typeface="Segoe UI" panose="020B0502040204020203" pitchFamily="34" charset="0"/>
                <a:ea typeface="+mn-ea"/>
                <a:cs typeface="Segoe UI" panose="020B0502040204020203" pitchFamily="34" charset="0"/>
              </a:defRPr>
            </a:lvl1pPr>
          </a:lstStyle>
          <a:p>
            <a:r>
              <a:rPr lang="en-US" dirty="0"/>
              <a:t>Reactor @Redmond</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6" name="Group 85">
            <a:extLst>
              <a:ext uri="{FF2B5EF4-FFF2-40B4-BE49-F238E27FC236}">
                <a16:creationId xmlns:a16="http://schemas.microsoft.com/office/drawing/2014/main" id="{3A62B272-976A-4828-9261-D360383FACA1}"/>
              </a:ext>
            </a:extLst>
          </p:cNvPr>
          <p:cNvGrpSpPr/>
          <p:nvPr userDrawn="1"/>
        </p:nvGrpSpPr>
        <p:grpSpPr>
          <a:xfrm>
            <a:off x="5468357" y="4139517"/>
            <a:ext cx="6723644" cy="2716134"/>
            <a:chOff x="5789470" y="4224320"/>
            <a:chExt cx="6858467" cy="2770205"/>
          </a:xfrm>
        </p:grpSpPr>
        <p:grpSp>
          <p:nvGrpSpPr>
            <p:cNvPr id="89" name="Group 88">
              <a:extLst>
                <a:ext uri="{FF2B5EF4-FFF2-40B4-BE49-F238E27FC236}">
                  <a16:creationId xmlns:a16="http://schemas.microsoft.com/office/drawing/2014/main" id="{277C4743-55B3-4F9E-8952-280C66F0BB7E}"/>
                </a:ext>
              </a:extLst>
            </p:cNvPr>
            <p:cNvGrpSpPr>
              <a:grpSpLocks noChangeAspect="1"/>
            </p:cNvGrpSpPr>
            <p:nvPr userDrawn="1"/>
          </p:nvGrpSpPr>
          <p:grpSpPr bwMode="gray">
            <a:xfrm>
              <a:off x="5789470" y="4224320"/>
              <a:ext cx="6858467" cy="2770205"/>
              <a:chOff x="5788926" y="4224320"/>
              <a:chExt cx="6858467" cy="2770205"/>
            </a:xfrm>
          </p:grpSpPr>
          <p:sp>
            <p:nvSpPr>
              <p:cNvPr id="93" name="Freeform: Shape 92">
                <a:extLst>
                  <a:ext uri="{FF2B5EF4-FFF2-40B4-BE49-F238E27FC236}">
                    <a16:creationId xmlns:a16="http://schemas.microsoft.com/office/drawing/2014/main" id="{DF1C243D-C00A-4BBB-B0D3-9D5563874AE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
                <a:extLst>
                  <a:ext uri="{FF2B5EF4-FFF2-40B4-BE49-F238E27FC236}">
                    <a16:creationId xmlns:a16="http://schemas.microsoft.com/office/drawing/2014/main" id="{438577E9-C9F5-45AD-9891-A661A977CA4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5" name="Rectangle 94">
                <a:extLst>
                  <a:ext uri="{FF2B5EF4-FFF2-40B4-BE49-F238E27FC236}">
                    <a16:creationId xmlns:a16="http://schemas.microsoft.com/office/drawing/2014/main" id="{A30247B6-8DBC-4D92-A7C9-6A483619B481}"/>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Rectangle 95">
                <a:extLst>
                  <a:ext uri="{FF2B5EF4-FFF2-40B4-BE49-F238E27FC236}">
                    <a16:creationId xmlns:a16="http://schemas.microsoft.com/office/drawing/2014/main" id="{EB9C228C-EE32-4272-8418-29B783EE78D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Rectangle 96">
                <a:extLst>
                  <a:ext uri="{FF2B5EF4-FFF2-40B4-BE49-F238E27FC236}">
                    <a16:creationId xmlns:a16="http://schemas.microsoft.com/office/drawing/2014/main" id="{BB1224E8-4526-4BF3-B25A-22E5B91F02E1}"/>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Rectangle 97">
                <a:extLst>
                  <a:ext uri="{FF2B5EF4-FFF2-40B4-BE49-F238E27FC236}">
                    <a16:creationId xmlns:a16="http://schemas.microsoft.com/office/drawing/2014/main" id="{498DB50C-DBE6-4E66-B42F-0D78C0C25FD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Rectangle 98">
                <a:extLst>
                  <a:ext uri="{FF2B5EF4-FFF2-40B4-BE49-F238E27FC236}">
                    <a16:creationId xmlns:a16="http://schemas.microsoft.com/office/drawing/2014/main" id="{2090C2DE-B9F2-4AC4-9F83-196B517BF5B0}"/>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Rectangle 99">
                <a:extLst>
                  <a:ext uri="{FF2B5EF4-FFF2-40B4-BE49-F238E27FC236}">
                    <a16:creationId xmlns:a16="http://schemas.microsoft.com/office/drawing/2014/main" id="{4AF580A0-C5A4-4BE1-8C5B-E36EC061743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3">
                <a:extLst>
                  <a:ext uri="{FF2B5EF4-FFF2-40B4-BE49-F238E27FC236}">
                    <a16:creationId xmlns:a16="http://schemas.microsoft.com/office/drawing/2014/main" id="{5C276EC8-567A-4E8A-A398-835195941D4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4">
                <a:extLst>
                  <a:ext uri="{FF2B5EF4-FFF2-40B4-BE49-F238E27FC236}">
                    <a16:creationId xmlns:a16="http://schemas.microsoft.com/office/drawing/2014/main" id="{683F4771-EAF0-4EC7-8A7C-ECB05E67268D}"/>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15">
                <a:extLst>
                  <a:ext uri="{FF2B5EF4-FFF2-40B4-BE49-F238E27FC236}">
                    <a16:creationId xmlns:a16="http://schemas.microsoft.com/office/drawing/2014/main" id="{1256DDA8-7B9D-4015-90B1-7BF165A180B8}"/>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Freeform 16">
                <a:extLst>
                  <a:ext uri="{FF2B5EF4-FFF2-40B4-BE49-F238E27FC236}">
                    <a16:creationId xmlns:a16="http://schemas.microsoft.com/office/drawing/2014/main" id="{4003E68D-6066-4CAC-A990-2F9F169D4A8C}"/>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17">
                <a:extLst>
                  <a:ext uri="{FF2B5EF4-FFF2-40B4-BE49-F238E27FC236}">
                    <a16:creationId xmlns:a16="http://schemas.microsoft.com/office/drawing/2014/main" id="{3C5010FA-31E8-4B5B-81B9-B5F23C03B338}"/>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18">
                <a:extLst>
                  <a:ext uri="{FF2B5EF4-FFF2-40B4-BE49-F238E27FC236}">
                    <a16:creationId xmlns:a16="http://schemas.microsoft.com/office/drawing/2014/main" id="{B8C9D676-4EB5-4A2D-953A-D8B43B84BA0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19">
                <a:extLst>
                  <a:ext uri="{FF2B5EF4-FFF2-40B4-BE49-F238E27FC236}">
                    <a16:creationId xmlns:a16="http://schemas.microsoft.com/office/drawing/2014/main" id="{E0F1E033-C526-4845-806D-E749E77A0327}"/>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20">
                <a:extLst>
                  <a:ext uri="{FF2B5EF4-FFF2-40B4-BE49-F238E27FC236}">
                    <a16:creationId xmlns:a16="http://schemas.microsoft.com/office/drawing/2014/main" id="{F56E2200-4928-46DE-91CC-854F11513F5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Oval 144">
                <a:extLst>
                  <a:ext uri="{FF2B5EF4-FFF2-40B4-BE49-F238E27FC236}">
                    <a16:creationId xmlns:a16="http://schemas.microsoft.com/office/drawing/2014/main" id="{F947EAFB-7216-4C14-AA8F-CCC54E686CFC}"/>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Oval 145">
                <a:extLst>
                  <a:ext uri="{FF2B5EF4-FFF2-40B4-BE49-F238E27FC236}">
                    <a16:creationId xmlns:a16="http://schemas.microsoft.com/office/drawing/2014/main" id="{C2EABB97-1B21-4CF9-9387-E3DBEB351B92}"/>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Oval 146">
                <a:extLst>
                  <a:ext uri="{FF2B5EF4-FFF2-40B4-BE49-F238E27FC236}">
                    <a16:creationId xmlns:a16="http://schemas.microsoft.com/office/drawing/2014/main" id="{3F95CA90-D808-4679-9A15-F5027AA8A4B8}"/>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Oval 147">
                <a:extLst>
                  <a:ext uri="{FF2B5EF4-FFF2-40B4-BE49-F238E27FC236}">
                    <a16:creationId xmlns:a16="http://schemas.microsoft.com/office/drawing/2014/main" id="{8CE48FD8-98D4-4178-9368-0F4D95E256A8}"/>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25">
                <a:extLst>
                  <a:ext uri="{FF2B5EF4-FFF2-40B4-BE49-F238E27FC236}">
                    <a16:creationId xmlns:a16="http://schemas.microsoft.com/office/drawing/2014/main" id="{AA5184DB-BC61-4922-BCE9-FB03A4FF5FC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Oval 149">
                <a:extLst>
                  <a:ext uri="{FF2B5EF4-FFF2-40B4-BE49-F238E27FC236}">
                    <a16:creationId xmlns:a16="http://schemas.microsoft.com/office/drawing/2014/main" id="{4B92D872-8DBD-4CA7-8648-079F722FF8D6}"/>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Oval 150">
                <a:extLst>
                  <a:ext uri="{FF2B5EF4-FFF2-40B4-BE49-F238E27FC236}">
                    <a16:creationId xmlns:a16="http://schemas.microsoft.com/office/drawing/2014/main" id="{0DA0BFDC-25D6-467A-BEAC-6EA1594C7AA1}"/>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Oval 151">
                <a:extLst>
                  <a:ext uri="{FF2B5EF4-FFF2-40B4-BE49-F238E27FC236}">
                    <a16:creationId xmlns:a16="http://schemas.microsoft.com/office/drawing/2014/main" id="{42FB13FD-4B6E-408E-87BB-4428866DA91E}"/>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29">
                <a:extLst>
                  <a:ext uri="{FF2B5EF4-FFF2-40B4-BE49-F238E27FC236}">
                    <a16:creationId xmlns:a16="http://schemas.microsoft.com/office/drawing/2014/main" id="{E60E6D00-6EBC-4EED-8236-60869A96CC08}"/>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Oval 153">
                <a:extLst>
                  <a:ext uri="{FF2B5EF4-FFF2-40B4-BE49-F238E27FC236}">
                    <a16:creationId xmlns:a16="http://schemas.microsoft.com/office/drawing/2014/main" id="{D7053A7D-A954-445C-9A33-F65154711F16}"/>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3BDF2C2-68E2-44CB-93B6-97636E44FFF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32">
                <a:extLst>
                  <a:ext uri="{FF2B5EF4-FFF2-40B4-BE49-F238E27FC236}">
                    <a16:creationId xmlns:a16="http://schemas.microsoft.com/office/drawing/2014/main" id="{1CAB3E5E-A552-4EB1-BC91-AC8CB7FE90D3}"/>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33">
                <a:extLst>
                  <a:ext uri="{FF2B5EF4-FFF2-40B4-BE49-F238E27FC236}">
                    <a16:creationId xmlns:a16="http://schemas.microsoft.com/office/drawing/2014/main" id="{5BED7802-1E6A-496F-B26E-31C38B70CC0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34">
                <a:extLst>
                  <a:ext uri="{FF2B5EF4-FFF2-40B4-BE49-F238E27FC236}">
                    <a16:creationId xmlns:a16="http://schemas.microsoft.com/office/drawing/2014/main" id="{83EA78EA-3763-4F23-80F5-26F93071E0F6}"/>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35">
                <a:extLst>
                  <a:ext uri="{FF2B5EF4-FFF2-40B4-BE49-F238E27FC236}">
                    <a16:creationId xmlns:a16="http://schemas.microsoft.com/office/drawing/2014/main" id="{E20DF8A3-AEFA-4739-9DFC-A34856ED5A72}"/>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0" name="Freeform 36">
                <a:extLst>
                  <a:ext uri="{FF2B5EF4-FFF2-40B4-BE49-F238E27FC236}">
                    <a16:creationId xmlns:a16="http://schemas.microsoft.com/office/drawing/2014/main" id="{07FDA66F-DB05-43E9-93B2-AF8D89CC80AD}"/>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1" name="Freeform 37">
                <a:extLst>
                  <a:ext uri="{FF2B5EF4-FFF2-40B4-BE49-F238E27FC236}">
                    <a16:creationId xmlns:a16="http://schemas.microsoft.com/office/drawing/2014/main" id="{18804C6E-5565-43B5-9430-A852CCCB21EB}"/>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2" name="Freeform 38">
                <a:extLst>
                  <a:ext uri="{FF2B5EF4-FFF2-40B4-BE49-F238E27FC236}">
                    <a16:creationId xmlns:a16="http://schemas.microsoft.com/office/drawing/2014/main" id="{EDA03021-4FFE-46F5-8401-24206E7EDAB9}"/>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3" name="Freeform 39">
                <a:extLst>
                  <a:ext uri="{FF2B5EF4-FFF2-40B4-BE49-F238E27FC236}">
                    <a16:creationId xmlns:a16="http://schemas.microsoft.com/office/drawing/2014/main" id="{EB73C8F3-50B8-42DA-918F-DA75F96E0B2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4" name="Oval 163">
                <a:extLst>
                  <a:ext uri="{FF2B5EF4-FFF2-40B4-BE49-F238E27FC236}">
                    <a16:creationId xmlns:a16="http://schemas.microsoft.com/office/drawing/2014/main" id="{82E3E3A3-7F1D-4D49-99D3-3FC6B758BABB}"/>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5" name="Oval 164">
                <a:extLst>
                  <a:ext uri="{FF2B5EF4-FFF2-40B4-BE49-F238E27FC236}">
                    <a16:creationId xmlns:a16="http://schemas.microsoft.com/office/drawing/2014/main" id="{D551C61D-6B4F-4D78-BF8A-8A72CB0FB5E0}"/>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6" name="Oval 165">
                <a:extLst>
                  <a:ext uri="{FF2B5EF4-FFF2-40B4-BE49-F238E27FC236}">
                    <a16:creationId xmlns:a16="http://schemas.microsoft.com/office/drawing/2014/main" id="{B32842AA-2F29-4896-8E5D-1D699A2986FE}"/>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7" name="Oval 166">
                <a:extLst>
                  <a:ext uri="{FF2B5EF4-FFF2-40B4-BE49-F238E27FC236}">
                    <a16:creationId xmlns:a16="http://schemas.microsoft.com/office/drawing/2014/main" id="{B08B3597-14BE-48EF-B4F7-5DE170CAFE4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8" name="Oval 167">
                <a:extLst>
                  <a:ext uri="{FF2B5EF4-FFF2-40B4-BE49-F238E27FC236}">
                    <a16:creationId xmlns:a16="http://schemas.microsoft.com/office/drawing/2014/main" id="{AA8800AB-BC0A-4CB7-97A4-423DB152576D}"/>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Oval 168">
                <a:extLst>
                  <a:ext uri="{FF2B5EF4-FFF2-40B4-BE49-F238E27FC236}">
                    <a16:creationId xmlns:a16="http://schemas.microsoft.com/office/drawing/2014/main" id="{B3A2B3B8-B349-4884-96C0-AE3D6F72E775}"/>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Oval 169">
                <a:extLst>
                  <a:ext uri="{FF2B5EF4-FFF2-40B4-BE49-F238E27FC236}">
                    <a16:creationId xmlns:a16="http://schemas.microsoft.com/office/drawing/2014/main" id="{B0969CD2-42F5-43E6-B0E3-CE15146D7467}"/>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Oval 170">
                <a:extLst>
                  <a:ext uri="{FF2B5EF4-FFF2-40B4-BE49-F238E27FC236}">
                    <a16:creationId xmlns:a16="http://schemas.microsoft.com/office/drawing/2014/main" id="{851C3F48-37D4-4FB0-86DB-729AC9FCA21B}"/>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Freeform 48">
                <a:extLst>
                  <a:ext uri="{FF2B5EF4-FFF2-40B4-BE49-F238E27FC236}">
                    <a16:creationId xmlns:a16="http://schemas.microsoft.com/office/drawing/2014/main" id="{C250FD83-A98A-4DF7-9BD8-D55E7B840DBB}"/>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Oval 172">
                <a:extLst>
                  <a:ext uri="{FF2B5EF4-FFF2-40B4-BE49-F238E27FC236}">
                    <a16:creationId xmlns:a16="http://schemas.microsoft.com/office/drawing/2014/main" id="{659BEBD5-EA6A-4E8B-9323-889F8E4B8BB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50">
                <a:extLst>
                  <a:ext uri="{FF2B5EF4-FFF2-40B4-BE49-F238E27FC236}">
                    <a16:creationId xmlns:a16="http://schemas.microsoft.com/office/drawing/2014/main" id="{817FDE9E-3778-4E09-A941-9D48A5EF5E48}"/>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Oval 174">
                <a:extLst>
                  <a:ext uri="{FF2B5EF4-FFF2-40B4-BE49-F238E27FC236}">
                    <a16:creationId xmlns:a16="http://schemas.microsoft.com/office/drawing/2014/main" id="{4FE24D84-C2F1-4C24-BC54-9EBBD689A36E}"/>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Rectangle 175">
                <a:extLst>
                  <a:ext uri="{FF2B5EF4-FFF2-40B4-BE49-F238E27FC236}">
                    <a16:creationId xmlns:a16="http://schemas.microsoft.com/office/drawing/2014/main" id="{E3E5E6A7-2FAB-4DA4-B06B-0A4BC505D39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53">
                <a:extLst>
                  <a:ext uri="{FF2B5EF4-FFF2-40B4-BE49-F238E27FC236}">
                    <a16:creationId xmlns:a16="http://schemas.microsoft.com/office/drawing/2014/main" id="{3CB2F72F-F851-46DA-A8CE-49D1BB5CB919}"/>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55">
                <a:extLst>
                  <a:ext uri="{FF2B5EF4-FFF2-40B4-BE49-F238E27FC236}">
                    <a16:creationId xmlns:a16="http://schemas.microsoft.com/office/drawing/2014/main" id="{59FF6DFA-1E8A-4AC7-922B-99F94232946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79" name="Freeform 59">
                <a:extLst>
                  <a:ext uri="{FF2B5EF4-FFF2-40B4-BE49-F238E27FC236}">
                    <a16:creationId xmlns:a16="http://schemas.microsoft.com/office/drawing/2014/main" id="{185DF761-F093-4E36-907D-9174624E440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60">
                <a:extLst>
                  <a:ext uri="{FF2B5EF4-FFF2-40B4-BE49-F238E27FC236}">
                    <a16:creationId xmlns:a16="http://schemas.microsoft.com/office/drawing/2014/main" id="{6ECF2FA0-9DBD-4153-949B-15F4594DF27C}"/>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Rectangle 180">
                <a:extLst>
                  <a:ext uri="{FF2B5EF4-FFF2-40B4-BE49-F238E27FC236}">
                    <a16:creationId xmlns:a16="http://schemas.microsoft.com/office/drawing/2014/main" id="{CCE4985F-9E71-4741-BAB4-5C4C66D2B747}"/>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Freeform 62">
                <a:extLst>
                  <a:ext uri="{FF2B5EF4-FFF2-40B4-BE49-F238E27FC236}">
                    <a16:creationId xmlns:a16="http://schemas.microsoft.com/office/drawing/2014/main" id="{D5575C3B-663D-4C3E-9483-60890AB79F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83" name="Rectangle 182">
                <a:extLst>
                  <a:ext uri="{FF2B5EF4-FFF2-40B4-BE49-F238E27FC236}">
                    <a16:creationId xmlns:a16="http://schemas.microsoft.com/office/drawing/2014/main" id="{DCDE07CD-DEDA-4964-813B-AB9EBAA7977D}"/>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Freeform 64">
                <a:extLst>
                  <a:ext uri="{FF2B5EF4-FFF2-40B4-BE49-F238E27FC236}">
                    <a16:creationId xmlns:a16="http://schemas.microsoft.com/office/drawing/2014/main" id="{5EE260CD-588F-430E-B153-95DE8669D0B0}"/>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Freeform 65">
                <a:extLst>
                  <a:ext uri="{FF2B5EF4-FFF2-40B4-BE49-F238E27FC236}">
                    <a16:creationId xmlns:a16="http://schemas.microsoft.com/office/drawing/2014/main" id="{A6047989-A018-4D66-9A3A-152078DC226E}"/>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Rectangle 185">
                <a:extLst>
                  <a:ext uri="{FF2B5EF4-FFF2-40B4-BE49-F238E27FC236}">
                    <a16:creationId xmlns:a16="http://schemas.microsoft.com/office/drawing/2014/main" id="{D21E6A00-9822-4C34-919E-F58D1CB6316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Rectangle 186">
                <a:extLst>
                  <a:ext uri="{FF2B5EF4-FFF2-40B4-BE49-F238E27FC236}">
                    <a16:creationId xmlns:a16="http://schemas.microsoft.com/office/drawing/2014/main" id="{A768C170-5608-4A7D-9041-0358EE20D2CB}"/>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Freeform 68">
                <a:extLst>
                  <a:ext uri="{FF2B5EF4-FFF2-40B4-BE49-F238E27FC236}">
                    <a16:creationId xmlns:a16="http://schemas.microsoft.com/office/drawing/2014/main" id="{06F07A6E-D337-43AB-8AF9-E4C101550E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Freeform 69">
                <a:extLst>
                  <a:ext uri="{FF2B5EF4-FFF2-40B4-BE49-F238E27FC236}">
                    <a16:creationId xmlns:a16="http://schemas.microsoft.com/office/drawing/2014/main" id="{37287349-5787-4053-AC21-A26F52056AC4}"/>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70">
                <a:extLst>
                  <a:ext uri="{FF2B5EF4-FFF2-40B4-BE49-F238E27FC236}">
                    <a16:creationId xmlns:a16="http://schemas.microsoft.com/office/drawing/2014/main" id="{B87D542C-565C-4561-95B2-68D2B3A9E5F3}"/>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Rectangle 190">
                <a:extLst>
                  <a:ext uri="{FF2B5EF4-FFF2-40B4-BE49-F238E27FC236}">
                    <a16:creationId xmlns:a16="http://schemas.microsoft.com/office/drawing/2014/main" id="{23A054DE-C47E-48CA-8EFE-0C2222FFD0F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Freeform 72">
                <a:extLst>
                  <a:ext uri="{FF2B5EF4-FFF2-40B4-BE49-F238E27FC236}">
                    <a16:creationId xmlns:a16="http://schemas.microsoft.com/office/drawing/2014/main" id="{341FF322-BC5B-42F4-9DD5-A2E50AF57B8C}"/>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73">
                <a:extLst>
                  <a:ext uri="{FF2B5EF4-FFF2-40B4-BE49-F238E27FC236}">
                    <a16:creationId xmlns:a16="http://schemas.microsoft.com/office/drawing/2014/main" id="{9617F793-FEFA-4242-9C3F-F0903FB1984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Rectangle 193">
                <a:extLst>
                  <a:ext uri="{FF2B5EF4-FFF2-40B4-BE49-F238E27FC236}">
                    <a16:creationId xmlns:a16="http://schemas.microsoft.com/office/drawing/2014/main" id="{B4705AD8-E1EA-4149-9C9A-80BC3C256DAB}"/>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75">
                <a:extLst>
                  <a:ext uri="{FF2B5EF4-FFF2-40B4-BE49-F238E27FC236}">
                    <a16:creationId xmlns:a16="http://schemas.microsoft.com/office/drawing/2014/main" id="{198A8A7D-80E7-4EC0-975F-88909013E2AF}"/>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Rectangle 195">
                <a:extLst>
                  <a:ext uri="{FF2B5EF4-FFF2-40B4-BE49-F238E27FC236}">
                    <a16:creationId xmlns:a16="http://schemas.microsoft.com/office/drawing/2014/main" id="{FA1C93F3-AD43-4DB5-9009-C2ACFDEAEB7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97" name="Freeform 80">
                <a:extLst>
                  <a:ext uri="{FF2B5EF4-FFF2-40B4-BE49-F238E27FC236}">
                    <a16:creationId xmlns:a16="http://schemas.microsoft.com/office/drawing/2014/main" id="{74B00C7E-99CD-4FCE-A6A7-4BE06ED48D9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Rectangle 197">
                <a:extLst>
                  <a:ext uri="{FF2B5EF4-FFF2-40B4-BE49-F238E27FC236}">
                    <a16:creationId xmlns:a16="http://schemas.microsoft.com/office/drawing/2014/main" id="{2FCED436-2699-4DB0-BB3C-DC256BF00A1E}"/>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83">
                <a:extLst>
                  <a:ext uri="{FF2B5EF4-FFF2-40B4-BE49-F238E27FC236}">
                    <a16:creationId xmlns:a16="http://schemas.microsoft.com/office/drawing/2014/main" id="{3A6BB825-5756-4932-9507-8568FBA1971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84">
                <a:extLst>
                  <a:ext uri="{FF2B5EF4-FFF2-40B4-BE49-F238E27FC236}">
                    <a16:creationId xmlns:a16="http://schemas.microsoft.com/office/drawing/2014/main" id="{03A6645B-523C-47B1-8275-F950000EDCF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1" name="Freeform 85">
                <a:extLst>
                  <a:ext uri="{FF2B5EF4-FFF2-40B4-BE49-F238E27FC236}">
                    <a16:creationId xmlns:a16="http://schemas.microsoft.com/office/drawing/2014/main" id="{936F60D5-CC1B-4D00-BF79-25F754DDD6BE}"/>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2" name="Freeform 86">
                <a:extLst>
                  <a:ext uri="{FF2B5EF4-FFF2-40B4-BE49-F238E27FC236}">
                    <a16:creationId xmlns:a16="http://schemas.microsoft.com/office/drawing/2014/main" id="{90CD5FD1-B63B-4102-8CBA-E97AEE563D04}"/>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90" name="Picture 89">
              <a:extLst>
                <a:ext uri="{FF2B5EF4-FFF2-40B4-BE49-F238E27FC236}">
                  <a16:creationId xmlns:a16="http://schemas.microsoft.com/office/drawing/2014/main" id="{4C5686DA-F56B-43DB-9453-16AE33221C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91" name="Picture 90">
              <a:extLst>
                <a:ext uri="{FF2B5EF4-FFF2-40B4-BE49-F238E27FC236}">
                  <a16:creationId xmlns:a16="http://schemas.microsoft.com/office/drawing/2014/main" id="{10D246C2-A77A-4920-BEF6-96D92937C8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92" name="Picture 91">
              <a:extLst>
                <a:ext uri="{FF2B5EF4-FFF2-40B4-BE49-F238E27FC236}">
                  <a16:creationId xmlns:a16="http://schemas.microsoft.com/office/drawing/2014/main" id="{3C392118-2BFD-45D1-BC3A-1EB1C7A692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20806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4" name="Group 83">
            <a:extLst>
              <a:ext uri="{FF2B5EF4-FFF2-40B4-BE49-F238E27FC236}">
                <a16:creationId xmlns:a16="http://schemas.microsoft.com/office/drawing/2014/main" id="{BF4FFA89-795E-43B8-85B7-FABF3B9711F8}"/>
              </a:ext>
            </a:extLst>
          </p:cNvPr>
          <p:cNvGrpSpPr/>
          <p:nvPr userDrawn="1"/>
        </p:nvGrpSpPr>
        <p:grpSpPr>
          <a:xfrm>
            <a:off x="5468357" y="4139517"/>
            <a:ext cx="6723644" cy="2716134"/>
            <a:chOff x="5789470" y="4224320"/>
            <a:chExt cx="6858467" cy="2770205"/>
          </a:xfrm>
        </p:grpSpPr>
        <p:grpSp>
          <p:nvGrpSpPr>
            <p:cNvPr id="85" name="Group 84">
              <a:extLst>
                <a:ext uri="{FF2B5EF4-FFF2-40B4-BE49-F238E27FC236}">
                  <a16:creationId xmlns:a16="http://schemas.microsoft.com/office/drawing/2014/main" id="{29CF6A4C-EA8D-47D1-BB6B-F0CEC66F2B20}"/>
                </a:ext>
              </a:extLst>
            </p:cNvPr>
            <p:cNvGrpSpPr>
              <a:grpSpLocks noChangeAspect="1"/>
            </p:cNvGrpSpPr>
            <p:nvPr userDrawn="1"/>
          </p:nvGrpSpPr>
          <p:grpSpPr bwMode="gray">
            <a:xfrm>
              <a:off x="5789470" y="4224320"/>
              <a:ext cx="6858467" cy="2770205"/>
              <a:chOff x="5788926" y="4224320"/>
              <a:chExt cx="6858467" cy="2770205"/>
            </a:xfrm>
          </p:grpSpPr>
          <p:sp>
            <p:nvSpPr>
              <p:cNvPr id="105" name="Freeform: Shape 104">
                <a:extLst>
                  <a:ext uri="{FF2B5EF4-FFF2-40B4-BE49-F238E27FC236}">
                    <a16:creationId xmlns:a16="http://schemas.microsoft.com/office/drawing/2014/main" id="{07E49067-2015-4111-87A6-CCFC76CADAA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a:extLst>
                  <a:ext uri="{FF2B5EF4-FFF2-40B4-BE49-F238E27FC236}">
                    <a16:creationId xmlns:a16="http://schemas.microsoft.com/office/drawing/2014/main" id="{D6707352-8833-45B4-A771-4F993026B302}"/>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07" name="Rectangle 106">
                <a:extLst>
                  <a:ext uri="{FF2B5EF4-FFF2-40B4-BE49-F238E27FC236}">
                    <a16:creationId xmlns:a16="http://schemas.microsoft.com/office/drawing/2014/main" id="{7FA0ED32-FD72-4027-81AF-0E419580601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Rectangle 107">
                <a:extLst>
                  <a:ext uri="{FF2B5EF4-FFF2-40B4-BE49-F238E27FC236}">
                    <a16:creationId xmlns:a16="http://schemas.microsoft.com/office/drawing/2014/main" id="{52ADBFE1-44AF-4836-98C1-330BE5B48AA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Rectangle 108">
                <a:extLst>
                  <a:ext uri="{FF2B5EF4-FFF2-40B4-BE49-F238E27FC236}">
                    <a16:creationId xmlns:a16="http://schemas.microsoft.com/office/drawing/2014/main" id="{3CD942FB-E00E-473C-A0AB-B061FC554009}"/>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Rectangle 109">
                <a:extLst>
                  <a:ext uri="{FF2B5EF4-FFF2-40B4-BE49-F238E27FC236}">
                    <a16:creationId xmlns:a16="http://schemas.microsoft.com/office/drawing/2014/main" id="{2F3C4DBD-1DA7-4090-90A3-61562410BA9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Rectangle 110">
                <a:extLst>
                  <a:ext uri="{FF2B5EF4-FFF2-40B4-BE49-F238E27FC236}">
                    <a16:creationId xmlns:a16="http://schemas.microsoft.com/office/drawing/2014/main" id="{13B43C7E-BA9C-470E-9913-B6EFB8D77B11}"/>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0BE2E7D2-B949-4C28-A7EA-D6BC639D46C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13">
                <a:extLst>
                  <a:ext uri="{FF2B5EF4-FFF2-40B4-BE49-F238E27FC236}">
                    <a16:creationId xmlns:a16="http://schemas.microsoft.com/office/drawing/2014/main" id="{A76693C3-91FB-408D-9A90-F247A4607301}"/>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14">
                <a:extLst>
                  <a:ext uri="{FF2B5EF4-FFF2-40B4-BE49-F238E27FC236}">
                    <a16:creationId xmlns:a16="http://schemas.microsoft.com/office/drawing/2014/main" id="{CF1EE443-3533-449F-BED7-CBDE15BECFDA}"/>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15">
                <a:extLst>
                  <a:ext uri="{FF2B5EF4-FFF2-40B4-BE49-F238E27FC236}">
                    <a16:creationId xmlns:a16="http://schemas.microsoft.com/office/drawing/2014/main" id="{84CB7160-DC3E-452E-A079-6A97A8706506}"/>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16">
                <a:extLst>
                  <a:ext uri="{FF2B5EF4-FFF2-40B4-BE49-F238E27FC236}">
                    <a16:creationId xmlns:a16="http://schemas.microsoft.com/office/drawing/2014/main" id="{5BF7EEA6-98D7-4454-B558-AC435CBAE0F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17">
                <a:extLst>
                  <a:ext uri="{FF2B5EF4-FFF2-40B4-BE49-F238E27FC236}">
                    <a16:creationId xmlns:a16="http://schemas.microsoft.com/office/drawing/2014/main" id="{7B6EA853-5276-4192-8922-48BDA1179F76}"/>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18">
                <a:extLst>
                  <a:ext uri="{FF2B5EF4-FFF2-40B4-BE49-F238E27FC236}">
                    <a16:creationId xmlns:a16="http://schemas.microsoft.com/office/drawing/2014/main" id="{625072AF-6045-4772-ACE3-BC13609C4ED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19">
                <a:extLst>
                  <a:ext uri="{FF2B5EF4-FFF2-40B4-BE49-F238E27FC236}">
                    <a16:creationId xmlns:a16="http://schemas.microsoft.com/office/drawing/2014/main" id="{FAB411EF-BF99-4B57-8015-1D269AA8D04F}"/>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20">
                <a:extLst>
                  <a:ext uri="{FF2B5EF4-FFF2-40B4-BE49-F238E27FC236}">
                    <a16:creationId xmlns:a16="http://schemas.microsoft.com/office/drawing/2014/main" id="{36C2CCBA-1CFF-4944-86C1-B0124E6236F3}"/>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E133476F-9F16-4147-8CD9-9E82A178A62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B8BB756D-4A5D-45FF-BD4B-83A20BBA6E94}"/>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0E1DF8E-5AA0-422D-8A69-275009B5AB33}"/>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E9E94F92-6CD0-4927-97DE-BE9BB6B49C9F}"/>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Freeform 25">
                <a:extLst>
                  <a:ext uri="{FF2B5EF4-FFF2-40B4-BE49-F238E27FC236}">
                    <a16:creationId xmlns:a16="http://schemas.microsoft.com/office/drawing/2014/main" id="{B0C32388-E63D-4F00-89FE-901D2328EF80}"/>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200FBD76-D01A-4830-80FB-B8064C445570}"/>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B009D1F5-E20D-49D8-8007-2F7803DAD522}"/>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BD17296F-6915-44B1-9996-C6E071B8CC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29">
                <a:extLst>
                  <a:ext uri="{FF2B5EF4-FFF2-40B4-BE49-F238E27FC236}">
                    <a16:creationId xmlns:a16="http://schemas.microsoft.com/office/drawing/2014/main" id="{5B28EC39-A532-47B3-890B-553DC54042C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298C44C9-DC33-48F9-807D-4C234D94B6E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Rectangle 130">
                <a:extLst>
                  <a:ext uri="{FF2B5EF4-FFF2-40B4-BE49-F238E27FC236}">
                    <a16:creationId xmlns:a16="http://schemas.microsoft.com/office/drawing/2014/main" id="{D31604B1-6DBC-4F97-91AE-2F3DE9FCB48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32">
                <a:extLst>
                  <a:ext uri="{FF2B5EF4-FFF2-40B4-BE49-F238E27FC236}">
                    <a16:creationId xmlns:a16="http://schemas.microsoft.com/office/drawing/2014/main" id="{66A12D6F-6C94-4C64-8D84-1A3B2AACF43A}"/>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33">
                <a:extLst>
                  <a:ext uri="{FF2B5EF4-FFF2-40B4-BE49-F238E27FC236}">
                    <a16:creationId xmlns:a16="http://schemas.microsoft.com/office/drawing/2014/main" id="{0D2F2149-BDE6-4BF3-991E-7217F42C61E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34">
                <a:extLst>
                  <a:ext uri="{FF2B5EF4-FFF2-40B4-BE49-F238E27FC236}">
                    <a16:creationId xmlns:a16="http://schemas.microsoft.com/office/drawing/2014/main" id="{C292AAA7-F304-4EF3-B1BA-8B5DF6B9444C}"/>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35">
                <a:extLst>
                  <a:ext uri="{FF2B5EF4-FFF2-40B4-BE49-F238E27FC236}">
                    <a16:creationId xmlns:a16="http://schemas.microsoft.com/office/drawing/2014/main" id="{B7A46C54-6A2E-4D56-8693-9DEBB9AA8E19}"/>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36">
                <a:extLst>
                  <a:ext uri="{FF2B5EF4-FFF2-40B4-BE49-F238E27FC236}">
                    <a16:creationId xmlns:a16="http://schemas.microsoft.com/office/drawing/2014/main" id="{616BF060-C9F0-418D-B281-6643D35A6D93}"/>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37">
                <a:extLst>
                  <a:ext uri="{FF2B5EF4-FFF2-40B4-BE49-F238E27FC236}">
                    <a16:creationId xmlns:a16="http://schemas.microsoft.com/office/drawing/2014/main" id="{100D0C59-1E16-4721-BD9D-F73A7646309E}"/>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38">
                <a:extLst>
                  <a:ext uri="{FF2B5EF4-FFF2-40B4-BE49-F238E27FC236}">
                    <a16:creationId xmlns:a16="http://schemas.microsoft.com/office/drawing/2014/main" id="{3BA12027-65FD-407B-A394-1A2F7E53407B}"/>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39">
                <a:extLst>
                  <a:ext uri="{FF2B5EF4-FFF2-40B4-BE49-F238E27FC236}">
                    <a16:creationId xmlns:a16="http://schemas.microsoft.com/office/drawing/2014/main" id="{B8C6639B-F6F2-404A-9560-301C2153E7B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EC1D0F84-9D85-4BFB-A883-B59BBD8F8BF1}"/>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E2F5B9D1-EB17-4164-801A-92ADB5C4F80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9B47DD14-99BA-4EF4-AC87-5B0C01108B5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10BAD1F4-D4F2-41DA-ACF2-A0661C4033C5}"/>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4B620D4F-3351-498C-8EEE-8B748C87E00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Oval 208">
                <a:extLst>
                  <a:ext uri="{FF2B5EF4-FFF2-40B4-BE49-F238E27FC236}">
                    <a16:creationId xmlns:a16="http://schemas.microsoft.com/office/drawing/2014/main" id="{46F86BA7-2A1F-4803-8C4B-F4BC296BC33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A126117B-0F68-4F08-86FE-FF7B94607E3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Oval 210">
                <a:extLst>
                  <a:ext uri="{FF2B5EF4-FFF2-40B4-BE49-F238E27FC236}">
                    <a16:creationId xmlns:a16="http://schemas.microsoft.com/office/drawing/2014/main" id="{9DEA3DAF-A00E-465A-8CA0-585F016DE43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Freeform 48">
                <a:extLst>
                  <a:ext uri="{FF2B5EF4-FFF2-40B4-BE49-F238E27FC236}">
                    <a16:creationId xmlns:a16="http://schemas.microsoft.com/office/drawing/2014/main" id="{DB731475-4ACE-49FC-A06A-26A2DBD2E2B7}"/>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Oval 212">
                <a:extLst>
                  <a:ext uri="{FF2B5EF4-FFF2-40B4-BE49-F238E27FC236}">
                    <a16:creationId xmlns:a16="http://schemas.microsoft.com/office/drawing/2014/main" id="{415180BA-F6CC-4589-B6CD-AD8B6C0187E3}"/>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0">
                <a:extLst>
                  <a:ext uri="{FF2B5EF4-FFF2-40B4-BE49-F238E27FC236}">
                    <a16:creationId xmlns:a16="http://schemas.microsoft.com/office/drawing/2014/main" id="{00934AA7-9AFA-4A8F-9599-7EE7E7BEE4B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Oval 214">
                <a:extLst>
                  <a:ext uri="{FF2B5EF4-FFF2-40B4-BE49-F238E27FC236}">
                    <a16:creationId xmlns:a16="http://schemas.microsoft.com/office/drawing/2014/main" id="{5983D2C9-AEC3-4B77-9D9C-4964ED348EB2}"/>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6" name="Rectangle 215">
                <a:extLst>
                  <a:ext uri="{FF2B5EF4-FFF2-40B4-BE49-F238E27FC236}">
                    <a16:creationId xmlns:a16="http://schemas.microsoft.com/office/drawing/2014/main" id="{E75C1618-629C-4678-B021-1C0BDC6AF20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53">
                <a:extLst>
                  <a:ext uri="{FF2B5EF4-FFF2-40B4-BE49-F238E27FC236}">
                    <a16:creationId xmlns:a16="http://schemas.microsoft.com/office/drawing/2014/main" id="{ECCD201F-F199-443B-A7D7-200EBAD7F18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Freeform 55">
                <a:extLst>
                  <a:ext uri="{FF2B5EF4-FFF2-40B4-BE49-F238E27FC236}">
                    <a16:creationId xmlns:a16="http://schemas.microsoft.com/office/drawing/2014/main" id="{99ED4EDB-7B4F-493C-9110-DD0E70BFDCBE}"/>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9" name="Freeform 59">
                <a:extLst>
                  <a:ext uri="{FF2B5EF4-FFF2-40B4-BE49-F238E27FC236}">
                    <a16:creationId xmlns:a16="http://schemas.microsoft.com/office/drawing/2014/main" id="{5DCA8E3F-F279-4C4A-8AEB-F375720E4FD6}"/>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0" name="Freeform 60">
                <a:extLst>
                  <a:ext uri="{FF2B5EF4-FFF2-40B4-BE49-F238E27FC236}">
                    <a16:creationId xmlns:a16="http://schemas.microsoft.com/office/drawing/2014/main" id="{07F6B0B1-F79F-42EA-A36B-2779B9BF3F9D}"/>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Rectangle 220">
                <a:extLst>
                  <a:ext uri="{FF2B5EF4-FFF2-40B4-BE49-F238E27FC236}">
                    <a16:creationId xmlns:a16="http://schemas.microsoft.com/office/drawing/2014/main" id="{6787C03D-400C-41A0-B7D6-72F9CB892ACD}"/>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2">
                <a:extLst>
                  <a:ext uri="{FF2B5EF4-FFF2-40B4-BE49-F238E27FC236}">
                    <a16:creationId xmlns:a16="http://schemas.microsoft.com/office/drawing/2014/main" id="{5ACCDD62-87D1-4818-931E-57EB35E5E300}"/>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7063E912-BDFD-4128-BFAD-ED8B207E949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Freeform 64">
                <a:extLst>
                  <a:ext uri="{FF2B5EF4-FFF2-40B4-BE49-F238E27FC236}">
                    <a16:creationId xmlns:a16="http://schemas.microsoft.com/office/drawing/2014/main" id="{AB931F5B-55D6-46DF-83E6-D0411A084AE1}"/>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5">
                <a:extLst>
                  <a:ext uri="{FF2B5EF4-FFF2-40B4-BE49-F238E27FC236}">
                    <a16:creationId xmlns:a16="http://schemas.microsoft.com/office/drawing/2014/main" id="{F4B08B96-CDA2-4528-8F40-6E9C089E20B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Rectangle 225">
                <a:extLst>
                  <a:ext uri="{FF2B5EF4-FFF2-40B4-BE49-F238E27FC236}">
                    <a16:creationId xmlns:a16="http://schemas.microsoft.com/office/drawing/2014/main" id="{607FCEC3-32EF-4BE6-AF58-22B3AB42104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Rectangle 226">
                <a:extLst>
                  <a:ext uri="{FF2B5EF4-FFF2-40B4-BE49-F238E27FC236}">
                    <a16:creationId xmlns:a16="http://schemas.microsoft.com/office/drawing/2014/main" id="{3946A66F-84B9-4824-909F-8D3FE781ED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Freeform 68">
                <a:extLst>
                  <a:ext uri="{FF2B5EF4-FFF2-40B4-BE49-F238E27FC236}">
                    <a16:creationId xmlns:a16="http://schemas.microsoft.com/office/drawing/2014/main" id="{DB8D30D0-9FFD-4163-A947-3717DC9CA45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69">
                <a:extLst>
                  <a:ext uri="{FF2B5EF4-FFF2-40B4-BE49-F238E27FC236}">
                    <a16:creationId xmlns:a16="http://schemas.microsoft.com/office/drawing/2014/main" id="{6D2E9102-75E6-46A6-B593-59E00BE640BB}"/>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0">
                <a:extLst>
                  <a:ext uri="{FF2B5EF4-FFF2-40B4-BE49-F238E27FC236}">
                    <a16:creationId xmlns:a16="http://schemas.microsoft.com/office/drawing/2014/main" id="{5C50B6D6-D92D-4FB5-8C6D-FB17C7C25C4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1B351706-DB5C-4497-B457-A3950EA48875}"/>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2">
                <a:extLst>
                  <a:ext uri="{FF2B5EF4-FFF2-40B4-BE49-F238E27FC236}">
                    <a16:creationId xmlns:a16="http://schemas.microsoft.com/office/drawing/2014/main" id="{A2E6EFE7-48C5-43C5-AD3B-BEF071E0689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Freeform 73">
                <a:extLst>
                  <a:ext uri="{FF2B5EF4-FFF2-40B4-BE49-F238E27FC236}">
                    <a16:creationId xmlns:a16="http://schemas.microsoft.com/office/drawing/2014/main" id="{7E4016BF-3E4F-4B72-A4B2-3C11F55487BF}"/>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4" name="Rectangle 233">
                <a:extLst>
                  <a:ext uri="{FF2B5EF4-FFF2-40B4-BE49-F238E27FC236}">
                    <a16:creationId xmlns:a16="http://schemas.microsoft.com/office/drawing/2014/main" id="{19A9635F-AA77-466F-A3F5-70ED184F206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Freeform 75">
                <a:extLst>
                  <a:ext uri="{FF2B5EF4-FFF2-40B4-BE49-F238E27FC236}">
                    <a16:creationId xmlns:a16="http://schemas.microsoft.com/office/drawing/2014/main" id="{D2F0FCAF-D9AA-4598-B6B8-B3D8CED12466}"/>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Rectangle 235">
                <a:extLst>
                  <a:ext uri="{FF2B5EF4-FFF2-40B4-BE49-F238E27FC236}">
                    <a16:creationId xmlns:a16="http://schemas.microsoft.com/office/drawing/2014/main" id="{183C8235-2FD9-47BB-9D91-A293067540B9}"/>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7" name="Freeform 80">
                <a:extLst>
                  <a:ext uri="{FF2B5EF4-FFF2-40B4-BE49-F238E27FC236}">
                    <a16:creationId xmlns:a16="http://schemas.microsoft.com/office/drawing/2014/main" id="{985B5663-2DB1-46D8-BAC4-2524871106F0}"/>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8" name="Rectangle 237">
                <a:extLst>
                  <a:ext uri="{FF2B5EF4-FFF2-40B4-BE49-F238E27FC236}">
                    <a16:creationId xmlns:a16="http://schemas.microsoft.com/office/drawing/2014/main" id="{6FD613C3-40D6-40E1-8F37-F1CDD12EBFDC}"/>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9" name="Freeform 83">
                <a:extLst>
                  <a:ext uri="{FF2B5EF4-FFF2-40B4-BE49-F238E27FC236}">
                    <a16:creationId xmlns:a16="http://schemas.microsoft.com/office/drawing/2014/main" id="{C197F68C-359F-40FB-97EC-4B7675F4410E}"/>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40" name="Freeform 84">
                <a:extLst>
                  <a:ext uri="{FF2B5EF4-FFF2-40B4-BE49-F238E27FC236}">
                    <a16:creationId xmlns:a16="http://schemas.microsoft.com/office/drawing/2014/main" id="{DDD2FA0C-A12A-47E8-9CD6-341E72AA5A02}"/>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1" name="Freeform 85">
                <a:extLst>
                  <a:ext uri="{FF2B5EF4-FFF2-40B4-BE49-F238E27FC236}">
                    <a16:creationId xmlns:a16="http://schemas.microsoft.com/office/drawing/2014/main" id="{925F5F78-DD94-48E7-86AA-54266C964DE9}"/>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2" name="Freeform 86">
                <a:extLst>
                  <a:ext uri="{FF2B5EF4-FFF2-40B4-BE49-F238E27FC236}">
                    <a16:creationId xmlns:a16="http://schemas.microsoft.com/office/drawing/2014/main" id="{3A8FE7F3-E5DA-495F-A11B-FF2072CA829E}"/>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6" name="Picture 85">
              <a:extLst>
                <a:ext uri="{FF2B5EF4-FFF2-40B4-BE49-F238E27FC236}">
                  <a16:creationId xmlns:a16="http://schemas.microsoft.com/office/drawing/2014/main" id="{46FDB8A5-F07D-418B-B49D-426F2C370A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7" name="Picture 86">
              <a:extLst>
                <a:ext uri="{FF2B5EF4-FFF2-40B4-BE49-F238E27FC236}">
                  <a16:creationId xmlns:a16="http://schemas.microsoft.com/office/drawing/2014/main" id="{77429991-F7EA-48DC-95B5-112281448DC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04" name="Picture 103">
              <a:extLst>
                <a:ext uri="{FF2B5EF4-FFF2-40B4-BE49-F238E27FC236}">
                  <a16:creationId xmlns:a16="http://schemas.microsoft.com/office/drawing/2014/main" id="{A53321D3-0CFC-412A-9DF8-210DC852B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67875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97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547610" y="0"/>
            <a:ext cx="6857027"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1515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9826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89113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8058603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029915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393167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09341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grpSp>
        <p:nvGrpSpPr>
          <p:cNvPr id="161" name="Group 160">
            <a:extLst>
              <a:ext uri="{FF2B5EF4-FFF2-40B4-BE49-F238E27FC236}">
                <a16:creationId xmlns:a16="http://schemas.microsoft.com/office/drawing/2014/main" id="{C60D3D10-9A75-4B8C-9E60-B5FE137332AF}"/>
              </a:ext>
            </a:extLst>
          </p:cNvPr>
          <p:cNvGrpSpPr/>
          <p:nvPr userDrawn="1"/>
        </p:nvGrpSpPr>
        <p:grpSpPr>
          <a:xfrm>
            <a:off x="5468357" y="4139517"/>
            <a:ext cx="6723644" cy="2716134"/>
            <a:chOff x="5789470" y="4224320"/>
            <a:chExt cx="6858467" cy="2770205"/>
          </a:xfrm>
        </p:grpSpPr>
        <p:grpSp>
          <p:nvGrpSpPr>
            <p:cNvPr id="162" name="Group 161">
              <a:extLst>
                <a:ext uri="{FF2B5EF4-FFF2-40B4-BE49-F238E27FC236}">
                  <a16:creationId xmlns:a16="http://schemas.microsoft.com/office/drawing/2014/main" id="{F0817D12-3B57-4345-9AD5-7A39B0BE088C}"/>
                </a:ext>
              </a:extLst>
            </p:cNvPr>
            <p:cNvGrpSpPr>
              <a:grpSpLocks noChangeAspect="1"/>
            </p:cNvGrpSpPr>
            <p:nvPr userDrawn="1"/>
          </p:nvGrpSpPr>
          <p:grpSpPr bwMode="gray">
            <a:xfrm>
              <a:off x="5789470" y="4224320"/>
              <a:ext cx="6858467" cy="2770205"/>
              <a:chOff x="5788926" y="4224320"/>
              <a:chExt cx="6858467" cy="2770205"/>
            </a:xfrm>
          </p:grpSpPr>
          <p:sp>
            <p:nvSpPr>
              <p:cNvPr id="166" name="Freeform: Shape 165">
                <a:extLst>
                  <a:ext uri="{FF2B5EF4-FFF2-40B4-BE49-F238E27FC236}">
                    <a16:creationId xmlns:a16="http://schemas.microsoft.com/office/drawing/2014/main" id="{3A8A2184-8FAA-45A2-8FC0-02AE0A775439}"/>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6">
                <a:extLst>
                  <a:ext uri="{FF2B5EF4-FFF2-40B4-BE49-F238E27FC236}">
                    <a16:creationId xmlns:a16="http://schemas.microsoft.com/office/drawing/2014/main" id="{67CED8AF-DC4B-440A-8329-50612FC3BEB4}"/>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8" name="Rectangle 167">
                <a:extLst>
                  <a:ext uri="{FF2B5EF4-FFF2-40B4-BE49-F238E27FC236}">
                    <a16:creationId xmlns:a16="http://schemas.microsoft.com/office/drawing/2014/main" id="{C4810A1F-57C2-4CF5-B3E3-E1E3EE1B73AC}"/>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Rectangle 168">
                <a:extLst>
                  <a:ext uri="{FF2B5EF4-FFF2-40B4-BE49-F238E27FC236}">
                    <a16:creationId xmlns:a16="http://schemas.microsoft.com/office/drawing/2014/main" id="{CCF8047C-BC37-4DEA-9D4A-6D8E0997C1E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Rectangle 169">
                <a:extLst>
                  <a:ext uri="{FF2B5EF4-FFF2-40B4-BE49-F238E27FC236}">
                    <a16:creationId xmlns:a16="http://schemas.microsoft.com/office/drawing/2014/main" id="{DCE834DE-0750-4647-9284-3709CE7E36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Rectangle 170">
                <a:extLst>
                  <a:ext uri="{FF2B5EF4-FFF2-40B4-BE49-F238E27FC236}">
                    <a16:creationId xmlns:a16="http://schemas.microsoft.com/office/drawing/2014/main" id="{975987D4-847D-4976-A4B8-AA1A8B6AF72F}"/>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Rectangle 171">
                <a:extLst>
                  <a:ext uri="{FF2B5EF4-FFF2-40B4-BE49-F238E27FC236}">
                    <a16:creationId xmlns:a16="http://schemas.microsoft.com/office/drawing/2014/main" id="{48FBA96B-499E-4B00-B065-B04FF7AF5F9A}"/>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Rectangle 172">
                <a:extLst>
                  <a:ext uri="{FF2B5EF4-FFF2-40B4-BE49-F238E27FC236}">
                    <a16:creationId xmlns:a16="http://schemas.microsoft.com/office/drawing/2014/main" id="{AF825427-953E-4BD8-99CB-DFC8DB66F3A2}"/>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13">
                <a:extLst>
                  <a:ext uri="{FF2B5EF4-FFF2-40B4-BE49-F238E27FC236}">
                    <a16:creationId xmlns:a16="http://schemas.microsoft.com/office/drawing/2014/main" id="{18E83000-8A18-4E78-AD35-2772B62DE13C}"/>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Freeform 14">
                <a:extLst>
                  <a:ext uri="{FF2B5EF4-FFF2-40B4-BE49-F238E27FC236}">
                    <a16:creationId xmlns:a16="http://schemas.microsoft.com/office/drawing/2014/main" id="{4DB6BA67-C947-415B-AC2E-1E776BC017A6}"/>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Freeform 15">
                <a:extLst>
                  <a:ext uri="{FF2B5EF4-FFF2-40B4-BE49-F238E27FC236}">
                    <a16:creationId xmlns:a16="http://schemas.microsoft.com/office/drawing/2014/main" id="{0CC44CBF-B95D-4C33-B48B-4F18C5EA2AED}"/>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16">
                <a:extLst>
                  <a:ext uri="{FF2B5EF4-FFF2-40B4-BE49-F238E27FC236}">
                    <a16:creationId xmlns:a16="http://schemas.microsoft.com/office/drawing/2014/main" id="{55DB8711-DC5E-470A-9D33-353406A8AF73}"/>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17">
                <a:extLst>
                  <a:ext uri="{FF2B5EF4-FFF2-40B4-BE49-F238E27FC236}">
                    <a16:creationId xmlns:a16="http://schemas.microsoft.com/office/drawing/2014/main" id="{2F8A780B-353A-426C-9F5D-A1FA6888D6A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9" name="Freeform 18">
                <a:extLst>
                  <a:ext uri="{FF2B5EF4-FFF2-40B4-BE49-F238E27FC236}">
                    <a16:creationId xmlns:a16="http://schemas.microsoft.com/office/drawing/2014/main" id="{B4B4E25D-7E1D-4448-94E7-01F444266F6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19">
                <a:extLst>
                  <a:ext uri="{FF2B5EF4-FFF2-40B4-BE49-F238E27FC236}">
                    <a16:creationId xmlns:a16="http://schemas.microsoft.com/office/drawing/2014/main" id="{58A1A564-5AD0-4A5C-97EA-C780AFFCF358}"/>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Freeform 20">
                <a:extLst>
                  <a:ext uri="{FF2B5EF4-FFF2-40B4-BE49-F238E27FC236}">
                    <a16:creationId xmlns:a16="http://schemas.microsoft.com/office/drawing/2014/main" id="{F73F75F2-C76F-4137-83F8-71878194DDA6}"/>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Oval 181">
                <a:extLst>
                  <a:ext uri="{FF2B5EF4-FFF2-40B4-BE49-F238E27FC236}">
                    <a16:creationId xmlns:a16="http://schemas.microsoft.com/office/drawing/2014/main" id="{BFD33456-8A0D-424B-9202-3EC2293F0DC5}"/>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3" name="Oval 182">
                <a:extLst>
                  <a:ext uri="{FF2B5EF4-FFF2-40B4-BE49-F238E27FC236}">
                    <a16:creationId xmlns:a16="http://schemas.microsoft.com/office/drawing/2014/main" id="{47AE42B9-A057-4B26-9B10-E8C7C97695FF}"/>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Oval 183">
                <a:extLst>
                  <a:ext uri="{FF2B5EF4-FFF2-40B4-BE49-F238E27FC236}">
                    <a16:creationId xmlns:a16="http://schemas.microsoft.com/office/drawing/2014/main" id="{22CF41D1-2E50-4606-BA1C-5572DC11BCC4}"/>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Oval 184">
                <a:extLst>
                  <a:ext uri="{FF2B5EF4-FFF2-40B4-BE49-F238E27FC236}">
                    <a16:creationId xmlns:a16="http://schemas.microsoft.com/office/drawing/2014/main" id="{EC492C70-EFE2-4E60-A33B-384AAFB6C82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Freeform 25">
                <a:extLst>
                  <a:ext uri="{FF2B5EF4-FFF2-40B4-BE49-F238E27FC236}">
                    <a16:creationId xmlns:a16="http://schemas.microsoft.com/office/drawing/2014/main" id="{AFE5AAC0-63B4-4A75-BEE6-5C5CBCC83B3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Oval 186">
                <a:extLst>
                  <a:ext uri="{FF2B5EF4-FFF2-40B4-BE49-F238E27FC236}">
                    <a16:creationId xmlns:a16="http://schemas.microsoft.com/office/drawing/2014/main" id="{9C95AE09-14AE-432B-85F8-E95431EE721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Oval 187">
                <a:extLst>
                  <a:ext uri="{FF2B5EF4-FFF2-40B4-BE49-F238E27FC236}">
                    <a16:creationId xmlns:a16="http://schemas.microsoft.com/office/drawing/2014/main" id="{FC8713AD-5D99-4C94-B911-1DA14D6E41E3}"/>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Oval 188">
                <a:extLst>
                  <a:ext uri="{FF2B5EF4-FFF2-40B4-BE49-F238E27FC236}">
                    <a16:creationId xmlns:a16="http://schemas.microsoft.com/office/drawing/2014/main" id="{8A77A2C1-85C8-4128-ACD3-805A90E3F277}"/>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29">
                <a:extLst>
                  <a:ext uri="{FF2B5EF4-FFF2-40B4-BE49-F238E27FC236}">
                    <a16:creationId xmlns:a16="http://schemas.microsoft.com/office/drawing/2014/main" id="{56D9C0F4-15C3-4323-A0CA-CDD0719A828B}"/>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Oval 190">
                <a:extLst>
                  <a:ext uri="{FF2B5EF4-FFF2-40B4-BE49-F238E27FC236}">
                    <a16:creationId xmlns:a16="http://schemas.microsoft.com/office/drawing/2014/main" id="{24D73467-EA48-4FA2-8AB7-3239849D800F}"/>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Rectangle 191">
                <a:extLst>
                  <a:ext uri="{FF2B5EF4-FFF2-40B4-BE49-F238E27FC236}">
                    <a16:creationId xmlns:a16="http://schemas.microsoft.com/office/drawing/2014/main" id="{9A3C95A1-B363-45A6-BDA3-2CECBD2882C1}"/>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32">
                <a:extLst>
                  <a:ext uri="{FF2B5EF4-FFF2-40B4-BE49-F238E27FC236}">
                    <a16:creationId xmlns:a16="http://schemas.microsoft.com/office/drawing/2014/main" id="{A6B81D85-D82C-436F-833E-3C9A85EC1906}"/>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Freeform 33">
                <a:extLst>
                  <a:ext uri="{FF2B5EF4-FFF2-40B4-BE49-F238E27FC236}">
                    <a16:creationId xmlns:a16="http://schemas.microsoft.com/office/drawing/2014/main" id="{8F1CC3DD-67DD-430C-8000-CA56F0EB99E8}"/>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34">
                <a:extLst>
                  <a:ext uri="{FF2B5EF4-FFF2-40B4-BE49-F238E27FC236}">
                    <a16:creationId xmlns:a16="http://schemas.microsoft.com/office/drawing/2014/main" id="{A7B150E2-1F06-461E-86E7-85E4CF24D56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Freeform 35">
                <a:extLst>
                  <a:ext uri="{FF2B5EF4-FFF2-40B4-BE49-F238E27FC236}">
                    <a16:creationId xmlns:a16="http://schemas.microsoft.com/office/drawing/2014/main" id="{C68BDCC7-26BB-4B39-9713-7D15819C8DFD}"/>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7" name="Freeform 36">
                <a:extLst>
                  <a:ext uri="{FF2B5EF4-FFF2-40B4-BE49-F238E27FC236}">
                    <a16:creationId xmlns:a16="http://schemas.microsoft.com/office/drawing/2014/main" id="{BC7E4D62-3E29-4576-B7DA-3660356D71FA}"/>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Freeform 37">
                <a:extLst>
                  <a:ext uri="{FF2B5EF4-FFF2-40B4-BE49-F238E27FC236}">
                    <a16:creationId xmlns:a16="http://schemas.microsoft.com/office/drawing/2014/main" id="{73478B60-8546-4F86-83F9-D5E17D67EB7C}"/>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38">
                <a:extLst>
                  <a:ext uri="{FF2B5EF4-FFF2-40B4-BE49-F238E27FC236}">
                    <a16:creationId xmlns:a16="http://schemas.microsoft.com/office/drawing/2014/main" id="{424D80FE-B092-45C4-92EB-23A817ABA4D7}"/>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39">
                <a:extLst>
                  <a:ext uri="{FF2B5EF4-FFF2-40B4-BE49-F238E27FC236}">
                    <a16:creationId xmlns:a16="http://schemas.microsoft.com/office/drawing/2014/main" id="{F92A89EE-EC11-4915-ACEC-0DA06365448C}"/>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1" name="Oval 200">
                <a:extLst>
                  <a:ext uri="{FF2B5EF4-FFF2-40B4-BE49-F238E27FC236}">
                    <a16:creationId xmlns:a16="http://schemas.microsoft.com/office/drawing/2014/main" id="{EBFE75F9-C1CD-4734-89DE-FBAC81D11488}"/>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2" name="Oval 201">
                <a:extLst>
                  <a:ext uri="{FF2B5EF4-FFF2-40B4-BE49-F238E27FC236}">
                    <a16:creationId xmlns:a16="http://schemas.microsoft.com/office/drawing/2014/main" id="{A7E42769-703F-43F5-A412-7376625B1F5E}"/>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3" name="Oval 202">
                <a:extLst>
                  <a:ext uri="{FF2B5EF4-FFF2-40B4-BE49-F238E27FC236}">
                    <a16:creationId xmlns:a16="http://schemas.microsoft.com/office/drawing/2014/main" id="{8F704F27-17CC-4C60-8328-3B6AAFC02BE1}"/>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F467073E-B416-49DC-8FA3-6C3F2FDFB66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BCD5F6EA-A0EF-49BC-B82F-6C755548074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B3BC85F2-70A7-462C-B755-B4EB075CF762}"/>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AC58FBC6-DA83-472F-98E4-D52473D5235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E56A0B1D-EC9E-47E5-BC43-56E42889110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Freeform 48">
                <a:extLst>
                  <a:ext uri="{FF2B5EF4-FFF2-40B4-BE49-F238E27FC236}">
                    <a16:creationId xmlns:a16="http://schemas.microsoft.com/office/drawing/2014/main" id="{43872BAE-86E2-43A5-A602-9EB2DBB64B2E}"/>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FF6E22FB-D49F-4956-9C80-EF7F82F05305}"/>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Freeform 50">
                <a:extLst>
                  <a:ext uri="{FF2B5EF4-FFF2-40B4-BE49-F238E27FC236}">
                    <a16:creationId xmlns:a16="http://schemas.microsoft.com/office/drawing/2014/main" id="{C48622BD-9B47-480D-8396-8088AF66638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Oval 211">
                <a:extLst>
                  <a:ext uri="{FF2B5EF4-FFF2-40B4-BE49-F238E27FC236}">
                    <a16:creationId xmlns:a16="http://schemas.microsoft.com/office/drawing/2014/main" id="{253A15D9-4283-42F2-B307-AFF2634719D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Rectangle 212">
                <a:extLst>
                  <a:ext uri="{FF2B5EF4-FFF2-40B4-BE49-F238E27FC236}">
                    <a16:creationId xmlns:a16="http://schemas.microsoft.com/office/drawing/2014/main" id="{5966DFD7-E4BC-45E7-B976-45CD255D3F4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3">
                <a:extLst>
                  <a:ext uri="{FF2B5EF4-FFF2-40B4-BE49-F238E27FC236}">
                    <a16:creationId xmlns:a16="http://schemas.microsoft.com/office/drawing/2014/main" id="{300A7D9C-0A59-45C4-B04B-448C0C1CCA7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Freeform 55">
                <a:extLst>
                  <a:ext uri="{FF2B5EF4-FFF2-40B4-BE49-F238E27FC236}">
                    <a16:creationId xmlns:a16="http://schemas.microsoft.com/office/drawing/2014/main" id="{5203B2FB-E158-4277-B1AB-7CFA9731027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6" name="Freeform 59">
                <a:extLst>
                  <a:ext uri="{FF2B5EF4-FFF2-40B4-BE49-F238E27FC236}">
                    <a16:creationId xmlns:a16="http://schemas.microsoft.com/office/drawing/2014/main" id="{69E9A61B-1293-4767-85BB-BD063A7951D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60">
                <a:extLst>
                  <a:ext uri="{FF2B5EF4-FFF2-40B4-BE49-F238E27FC236}">
                    <a16:creationId xmlns:a16="http://schemas.microsoft.com/office/drawing/2014/main" id="{CDA8809E-6BB7-4AC5-BA37-090E0114C6F2}"/>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Rectangle 217">
                <a:extLst>
                  <a:ext uri="{FF2B5EF4-FFF2-40B4-BE49-F238E27FC236}">
                    <a16:creationId xmlns:a16="http://schemas.microsoft.com/office/drawing/2014/main" id="{01202EBA-F1A5-420D-9998-6C6BB5701811}"/>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9" name="Freeform 62">
                <a:extLst>
                  <a:ext uri="{FF2B5EF4-FFF2-40B4-BE49-F238E27FC236}">
                    <a16:creationId xmlns:a16="http://schemas.microsoft.com/office/drawing/2014/main" id="{C9631B17-F8FA-4B5E-A526-6E58F1B0D9AB}"/>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0" name="Rectangle 219">
                <a:extLst>
                  <a:ext uri="{FF2B5EF4-FFF2-40B4-BE49-F238E27FC236}">
                    <a16:creationId xmlns:a16="http://schemas.microsoft.com/office/drawing/2014/main" id="{75B416B6-4A23-4038-AF1B-6F5A93C9BEC8}"/>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Freeform 64">
                <a:extLst>
                  <a:ext uri="{FF2B5EF4-FFF2-40B4-BE49-F238E27FC236}">
                    <a16:creationId xmlns:a16="http://schemas.microsoft.com/office/drawing/2014/main" id="{B60DBD62-90AE-4C45-B814-6088E21206C5}"/>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5">
                <a:extLst>
                  <a:ext uri="{FF2B5EF4-FFF2-40B4-BE49-F238E27FC236}">
                    <a16:creationId xmlns:a16="http://schemas.microsoft.com/office/drawing/2014/main" id="{EF8F2B8B-FAF1-4D0E-9C4F-BD0CBD283AD6}"/>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C3F9AE66-49BC-4CC5-96E7-EE3F56DD5E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Rectangle 223">
                <a:extLst>
                  <a:ext uri="{FF2B5EF4-FFF2-40B4-BE49-F238E27FC236}">
                    <a16:creationId xmlns:a16="http://schemas.microsoft.com/office/drawing/2014/main" id="{CAEE64D5-3C4B-4F98-A941-FBCF6E3FD72C}"/>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8">
                <a:extLst>
                  <a:ext uri="{FF2B5EF4-FFF2-40B4-BE49-F238E27FC236}">
                    <a16:creationId xmlns:a16="http://schemas.microsoft.com/office/drawing/2014/main" id="{0EF9A87B-56E1-4430-8847-8C7AC0B0EE71}"/>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Freeform 69">
                <a:extLst>
                  <a:ext uri="{FF2B5EF4-FFF2-40B4-BE49-F238E27FC236}">
                    <a16:creationId xmlns:a16="http://schemas.microsoft.com/office/drawing/2014/main" id="{E4C1337D-B9D0-48AE-BC0D-22560FF71707}"/>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Freeform 70">
                <a:extLst>
                  <a:ext uri="{FF2B5EF4-FFF2-40B4-BE49-F238E27FC236}">
                    <a16:creationId xmlns:a16="http://schemas.microsoft.com/office/drawing/2014/main" id="{C578DC3A-7131-4AF0-97FF-ACF4E0508B6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Rectangle 227">
                <a:extLst>
                  <a:ext uri="{FF2B5EF4-FFF2-40B4-BE49-F238E27FC236}">
                    <a16:creationId xmlns:a16="http://schemas.microsoft.com/office/drawing/2014/main" id="{B267A13E-5474-4FCE-9121-A7BD89E75524}"/>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72">
                <a:extLst>
                  <a:ext uri="{FF2B5EF4-FFF2-40B4-BE49-F238E27FC236}">
                    <a16:creationId xmlns:a16="http://schemas.microsoft.com/office/drawing/2014/main" id="{C0806179-4FB5-4C43-A9A4-B44655E2CDFD}"/>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3">
                <a:extLst>
                  <a:ext uri="{FF2B5EF4-FFF2-40B4-BE49-F238E27FC236}">
                    <a16:creationId xmlns:a16="http://schemas.microsoft.com/office/drawing/2014/main" id="{49D4CFF6-5332-40D6-9E30-F45880C45222}"/>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2A2EFEED-D1E2-4FD9-A138-552DE67E47A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5">
                <a:extLst>
                  <a:ext uri="{FF2B5EF4-FFF2-40B4-BE49-F238E27FC236}">
                    <a16:creationId xmlns:a16="http://schemas.microsoft.com/office/drawing/2014/main" id="{A348E330-4BA5-49B5-89E0-E1F407E9140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Rectangle 232">
                <a:extLst>
                  <a:ext uri="{FF2B5EF4-FFF2-40B4-BE49-F238E27FC236}">
                    <a16:creationId xmlns:a16="http://schemas.microsoft.com/office/drawing/2014/main" id="{D0DD5A38-4FF2-4B4D-B83B-0F3572C0E80C}"/>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4" name="Freeform 80">
                <a:extLst>
                  <a:ext uri="{FF2B5EF4-FFF2-40B4-BE49-F238E27FC236}">
                    <a16:creationId xmlns:a16="http://schemas.microsoft.com/office/drawing/2014/main" id="{223C58EE-7F78-4839-9651-128AC8AC33C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Rectangle 234">
                <a:extLst>
                  <a:ext uri="{FF2B5EF4-FFF2-40B4-BE49-F238E27FC236}">
                    <a16:creationId xmlns:a16="http://schemas.microsoft.com/office/drawing/2014/main" id="{3B495461-35B6-459E-8442-FACDF94D1FBD}"/>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Freeform 83">
                <a:extLst>
                  <a:ext uri="{FF2B5EF4-FFF2-40B4-BE49-F238E27FC236}">
                    <a16:creationId xmlns:a16="http://schemas.microsoft.com/office/drawing/2014/main" id="{574BED13-3C44-442A-92B0-CF608E1702E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7" name="Freeform 84">
                <a:extLst>
                  <a:ext uri="{FF2B5EF4-FFF2-40B4-BE49-F238E27FC236}">
                    <a16:creationId xmlns:a16="http://schemas.microsoft.com/office/drawing/2014/main" id="{6F70A388-A268-4892-AEAE-57359D7F83B9}"/>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8" name="Freeform 85">
                <a:extLst>
                  <a:ext uri="{FF2B5EF4-FFF2-40B4-BE49-F238E27FC236}">
                    <a16:creationId xmlns:a16="http://schemas.microsoft.com/office/drawing/2014/main" id="{4962D301-DB32-4D6F-97F7-A3DF6B36159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9" name="Freeform 86">
                <a:extLst>
                  <a:ext uri="{FF2B5EF4-FFF2-40B4-BE49-F238E27FC236}">
                    <a16:creationId xmlns:a16="http://schemas.microsoft.com/office/drawing/2014/main" id="{EC2C46A8-CA4A-4456-AD7C-45BD98246AA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163" name="Picture 162">
              <a:extLst>
                <a:ext uri="{FF2B5EF4-FFF2-40B4-BE49-F238E27FC236}">
                  <a16:creationId xmlns:a16="http://schemas.microsoft.com/office/drawing/2014/main" id="{CE4705FC-5B86-4965-A6D1-886825B30D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164" name="Picture 163">
              <a:extLst>
                <a:ext uri="{FF2B5EF4-FFF2-40B4-BE49-F238E27FC236}">
                  <a16:creationId xmlns:a16="http://schemas.microsoft.com/office/drawing/2014/main" id="{813EC1FF-C494-475E-AFAD-D1E3C108A5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65" name="Picture 164">
              <a:extLst>
                <a:ext uri="{FF2B5EF4-FFF2-40B4-BE49-F238E27FC236}">
                  <a16:creationId xmlns:a16="http://schemas.microsoft.com/office/drawing/2014/main" id="{AE46182C-D272-4961-80BE-15E356DDBCB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2092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grpSp>
        <p:nvGrpSpPr>
          <p:cNvPr id="82" name="Group 81">
            <a:extLst>
              <a:ext uri="{FF2B5EF4-FFF2-40B4-BE49-F238E27FC236}">
                <a16:creationId xmlns:a16="http://schemas.microsoft.com/office/drawing/2014/main" id="{C3963000-F91C-4D9B-B983-AFD60801B0A9}"/>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92A3C992-D3CD-4FF3-A099-E59D7BAFBAD7}"/>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2BC0C1E6-13F4-4476-9706-8E2F1859E53C}"/>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86C13A96-1DC4-4390-9BB3-60BA856DE50C}"/>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FA6FFFB3-AA4D-49CA-880D-84C00E4B217D}"/>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21429DF9-7E77-49F0-8C13-F59A9D4E5A6F}"/>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2EFDFCC8-E1CE-427E-906C-68E883C5C3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12A04AE3-C356-41BC-B306-6833AA1076FD}"/>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054C3F0D-C038-4ABD-AC0E-DDB8AE612C9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101754BA-9CD4-49F4-9299-5D028A5C2286}"/>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6759B8A7-ACAD-4994-8C35-5C036B6BD76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428F985F-5586-420B-A27A-4FACBC34743F}"/>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B1C5AD91-A6D8-4147-90F2-CEF89583A2BC}"/>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E82BBECD-3419-4441-9066-66FE2A807AD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8E6DA5D8-E3BD-4266-A58A-A5436034387F}"/>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F99D9FB5-EC20-47B5-A4A2-CB5565B6E114}"/>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53D06-A837-48F1-ACBF-C41E8DA67101}"/>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4C0F2AA0-BD81-4650-82C7-06C922396877}"/>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DA0B10D1-BA53-4FFF-8C62-2AEF1FCAA0F8}"/>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2612C330-A45C-4C10-96BF-F9F70EBBCB7C}"/>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F7ADE268-621F-4EDC-9EAF-2FC730B0B5D9}"/>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18877468-4B23-4D56-B10F-0D6828AD1F83}"/>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0D9C0A28-2B78-4D93-B657-5CD5F7D186B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AE09FC56-6821-47FC-8FC7-2F0029474887}"/>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43F9E2EE-FD3D-44B8-8995-2C99EBEE98D8}"/>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271DE23B-1AAA-4E6C-86F6-2E2CB9962088}"/>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BF22106E-6818-4E4E-8B23-4092B370D02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3B043737-7C08-4103-A972-D6C27D01333B}"/>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450978F9-6BAD-4605-A51B-BECE12A0656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1B56E46C-F6EF-45E7-8DD4-34AD877D4AE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66881CB7-22B6-443B-97B3-12BEA7EC4D0C}"/>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4C97B99A-9988-48B5-B633-24904429B5C5}"/>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292A9BC6-1BC1-401E-A904-37F2B5B9A033}"/>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A2EED1B8-6A77-4EA4-98FD-356346A68D12}"/>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7FEAB4D7-D623-49D8-A7FC-E39C7C00052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5757BC31-8050-49A0-8A36-356806A73CD4}"/>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47DF2BD-E5EA-4DA2-B48F-81135892A4E3}"/>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A46DCB54-EE28-4E51-BA06-9541609C16B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B3062DE-E2C1-41BC-95EF-07C19D0288AD}"/>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DB91B7F1-0C0A-40E3-941D-C7D471100F97}"/>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5BB0CC25-FB84-4EAD-91AB-C2AE2E62B96B}"/>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DCC48F03-3076-46E7-87DA-B975C2756E4F}"/>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06769420-88C6-4B3A-9E9B-1DEEC17F9239}"/>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0919F2C4-4414-4562-BC09-3A74441C79A0}"/>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C760F144-44B2-45FB-BC00-6A11B2352B8D}"/>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F4ECC6E5-A5EB-46D5-89BE-53BD4810AFD4}"/>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460FB30C-0207-44EB-9E5E-C6792386DDE1}"/>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3F7256A5-3F84-4130-9EA5-8DE93264ACE1}"/>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AF262B7F-6420-4641-A4DC-1E41B16E303C}"/>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6648C072-5C6C-48C2-8B5F-639735D7ACD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04A3092D-329E-474B-9D47-C25E32C2297F}"/>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B53D536B-5ED8-4828-872C-DF1ADA130D4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BCEB0A85-A31D-420C-A498-2376899083C5}"/>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E0A85934-4759-40BD-AE41-D759337A2759}"/>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BDD7C752-BD6E-483F-9AEB-D86E9BB9A02B}"/>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0351BCBD-522A-4103-ADFE-23522BF740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5E410F93-6648-4A83-B3CF-A5C3C12007F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C81FA598-A0B3-44B6-AB22-49E2C17715E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84B71087-8FC0-4CE4-94BD-F5F3CBD2D29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66E20E85-961E-4E4C-9223-A4952D3164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B3F8E92C-A81B-4672-8371-B2E54206B903}"/>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F4059822-CE27-4CEB-9D20-5F1AC3637D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AC57A572-BEAD-4737-8DD9-36A3776C7BA2}"/>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45DE3373-225F-461B-9D24-46AC6D4AD81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1B659661-D37A-4B7E-855D-EAD5309484A0}"/>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7ED29502-A5CC-483B-9D53-9EB4F5B4A92E}"/>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5B1ED106-37D8-4CDD-9BFA-F62D97BFD9FD}"/>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F97E26E2-0BA6-43DA-822E-D8B3381901B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2529967A-0E0B-428E-AEB2-0C2A24898E4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55E76401-56A1-42CA-95B2-73A3D796B3C0}"/>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A7C5B9F8-D006-459E-80F0-5DE7EA2745B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5018B7FF-061C-40DD-907B-5105B3D11A31}"/>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7E92BB9F-B7CB-499A-AE7A-F22031D94990}"/>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7E02A2A5-0B91-4015-8D5F-BD4BE9521EB7}"/>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C6DD0C20-2142-460F-BC12-429C2E5064B1}"/>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EB2EB6F8-364E-425E-970B-54BFE0651F78}"/>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8AB7910C-DAEF-4067-8EDA-A859C2FE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C9DE6B58-396C-40E8-AB10-3AABF49B47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E8AFE8E6-EC4B-4CC5-A10E-CF8636A653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6753873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grpSp>
        <p:nvGrpSpPr>
          <p:cNvPr id="82" name="Group 81">
            <a:extLst>
              <a:ext uri="{FF2B5EF4-FFF2-40B4-BE49-F238E27FC236}">
                <a16:creationId xmlns:a16="http://schemas.microsoft.com/office/drawing/2014/main" id="{B8D817D8-603E-4A44-B7EE-404690F616CD}"/>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80A439C4-4217-4499-BCB3-5F400345C80E}"/>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DCC4A063-A694-4D66-8DD4-F47721D33F43}"/>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3964BAE4-5A7F-4487-B8BD-092B593FE3E5}"/>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3F2C5A1F-3D9D-41CD-BB20-D9972DA28FCF}"/>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98F995-7E03-4E9A-AE30-AA4155BF7219}"/>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0B9BEF86-D2E3-426D-9EB1-FB4550E0562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883B801C-B158-4343-8593-20148E3627A5}"/>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258494E7-01AD-4D62-AFFC-D6CF4CBE0755}"/>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7C804B8F-2A4B-4F99-90D6-2A9535017319}"/>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4C0F4EB9-9531-494D-89F3-AA7F95634740}"/>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E3734589-B0D2-4EC1-A45D-8FFD695C3A43}"/>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579F71A7-75E0-4811-A5F3-471DBA49EFF3}"/>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FBEC5DB7-A3EB-4151-A1D9-E845014C1298}"/>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3B6D047A-0B10-4444-B6FF-FA8776A7EE8B}"/>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0F58970C-DC49-45C5-9F36-6DCEA7575A55}"/>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64DBA-DB05-4E29-89BC-B2C9BECEE7BC}"/>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B7707964-2ED4-4CFB-8A77-1B3A0FF6CCB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3EB98931-C2C5-413C-B83D-C7F433B1AD57}"/>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47EE4171-0171-4F29-B533-5A16F58F4FC1}"/>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3FD78722-4F55-4FD1-91EA-B04EA902B01B}"/>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B1EE5BAE-AD46-446E-B138-ED4CCC8FDD7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8F398C47-CEB6-4A5B-A8DC-1FB483FC1FBC}"/>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6C0443D5-A336-4E47-9302-3008A6CBE045}"/>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415124A-8334-485E-A78F-25531B8A6316}"/>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7497DF9D-C5BA-4244-B721-BD60837B9F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4BC68D88-3E6A-4689-A984-DE915506D573}"/>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1191EFE2-5AEE-4C5B-B15B-89F775DCFEBC}"/>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98FC4692-8AC3-4347-B965-AE4B41E79152}"/>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9D823201-8A62-4501-8B0C-9EBE1F8A08A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01E002C9-6AFD-4968-B591-28514C3E3350}"/>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8AF4E1C1-974B-422F-BB6B-4E5BEAA0F739}"/>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4FC6B5BB-BC87-46F3-B329-0DD15C6B40D4}"/>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74D994BB-5F79-44B6-B7FC-C17BEAF9BF4C}"/>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C49B967D-D7D6-4F99-8CAB-AD783AA71CE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BAF09359-0391-4868-B491-CA147202ED42}"/>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EBE060D-1F48-4919-858E-522F0EB8591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30212001-48AB-412F-A69A-2311910DC86D}"/>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47B2300A-7161-45BF-8B03-6AF6138FFC92}"/>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9A604208-317B-46F8-A2F5-AD51A46DD03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CA30A0A1-5452-4088-A74A-B2D820175244}"/>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496C20AA-FFBE-4395-8993-5202118446E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35A45C03-CE1F-4715-A8B3-4B5B17DAA5F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53403D01-7C3F-4465-90D2-F6D47FBE6E3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66013DCD-3BEA-4AB8-8F62-D443F2FFFD6A}"/>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8C96AB53-9BED-4BDB-8C72-7FB0D63DE990}"/>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96B78A9D-1C23-40C1-8998-9B8E5C68F8AA}"/>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DA3CF29E-A06B-40AB-9479-A4B3B8A86F6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D8F83D1B-C252-4759-AFE7-2D083CB1F266}"/>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0611DFC0-23F3-45EC-A637-FF2379643240}"/>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A38393F3-73DB-4FC9-91D8-5981C0ADAEB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073AF9DF-BED0-4F69-8C6E-5A80ADDAC1D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4B178CEC-0EC8-46B6-9B4D-B9782C9722DE}"/>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0E9650D3-4903-42D8-A167-A575745FBAAF}"/>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141BA46E-3AF8-4045-A2C4-7074F09447C2}"/>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F5B3DB0E-197B-47DF-AFB2-20B4323250A2}"/>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1E8DE708-D7E6-4E01-81A6-4733BF676779}"/>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54CA206C-47B7-43C7-B432-44602290B4D7}"/>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7A0A2DF5-D070-466D-81D2-FCF849A1EF7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BACB0CF3-A13D-4EDD-84AE-7653E4319EA2}"/>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89A2A754-79A7-4A73-BE65-28DD4603790F}"/>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2FF6BF3B-67D8-4320-9CE3-07D4AB7F5787}"/>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3C5E0098-8212-4F15-80B5-6A9398911C38}"/>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737E6FAC-C4F6-44CF-BEBA-6F5B7DE15AE7}"/>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C326864B-F815-431E-B21A-CABF4DB7576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8CDC0440-B469-4778-BAD8-D6C3DC1B4A68}"/>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6CBCE1F9-6A58-4039-B08F-73031C87E74B}"/>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59564FD5-D7FB-4200-AED3-285CF82FDD61}"/>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5AECBEF0-CDD4-4C61-A0BB-B510CA375615}"/>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ADEA1F47-9F18-448D-BCE1-1A054234E01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850E36A0-7759-4486-B25B-C15D1BB99E48}"/>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0CBF7C1B-E083-4B6C-AB09-D5C3E96AC273}"/>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868716F6-EFCD-4D42-A48D-6697FB1B0E0A}"/>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21A0B47B-12E6-4639-BB54-D4F3D6862733}"/>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D5AF0F13-D186-4983-98BB-A8BE0427225C}"/>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02027BB4-DFF4-4C2F-9B48-BE1D15BEAEE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10D8DF18-1227-4F2E-A3FA-A2B1C1620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3DBD4002-8742-42D1-9A0C-9A369C19E2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1A00F977-BA3B-4835-A326-66DAEBD1DF2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11987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817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6E17ECB1-060F-43F0-9654-A66550FD91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96570">
            <a:off x="7102309" y="3707357"/>
            <a:ext cx="1934004" cy="1286705"/>
          </a:xfrm>
          <a:prstGeom prst="rect">
            <a:avLst/>
          </a:prstGeom>
          <a:scene3d>
            <a:camera prst="perspectiveHeroicExtremeRightFacing" fov="5100000">
              <a:rot lat="20633815" lon="19850160" rev="1082791"/>
            </a:camera>
            <a:lightRig rig="threePt" dir="t"/>
          </a:scene3d>
          <a:sp3d/>
        </p:spPr>
      </p:pic>
    </p:spTree>
    <p:extLst>
      <p:ext uri="{BB962C8B-B14F-4D97-AF65-F5344CB8AC3E}">
        <p14:creationId xmlns:p14="http://schemas.microsoft.com/office/powerpoint/2010/main" val="23893828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DC352D84-8CD7-48EA-B827-9AC031C743F1}"/>
              </a:ext>
            </a:extLst>
          </p:cNvPr>
          <p:cNvGrpSpPr/>
          <p:nvPr userDrawn="1"/>
        </p:nvGrpSpPr>
        <p:grpSpPr>
          <a:xfrm>
            <a:off x="5468357" y="4139517"/>
            <a:ext cx="6723644" cy="2716134"/>
            <a:chOff x="5789470" y="4224320"/>
            <a:chExt cx="6858467" cy="2770205"/>
          </a:xfrm>
        </p:grpSpPr>
        <p:grpSp>
          <p:nvGrpSpPr>
            <p:cNvPr id="82" name="Group 81">
              <a:extLst>
                <a:ext uri="{FF2B5EF4-FFF2-40B4-BE49-F238E27FC236}">
                  <a16:creationId xmlns:a16="http://schemas.microsoft.com/office/drawing/2014/main" id="{FC419209-17EB-4DEA-B74A-CD4441E28F25}"/>
                </a:ext>
              </a:extLst>
            </p:cNvPr>
            <p:cNvGrpSpPr>
              <a:grpSpLocks noChangeAspect="1"/>
            </p:cNvGrpSpPr>
            <p:nvPr userDrawn="1"/>
          </p:nvGrpSpPr>
          <p:grpSpPr bwMode="gray">
            <a:xfrm>
              <a:off x="5789470" y="4224320"/>
              <a:ext cx="6858467" cy="2770205"/>
              <a:chOff x="5788926" y="4224320"/>
              <a:chExt cx="6858467" cy="2770205"/>
            </a:xfrm>
          </p:grpSpPr>
          <p:sp>
            <p:nvSpPr>
              <p:cNvPr id="86" name="Freeform: Shape 85">
                <a:extLst>
                  <a:ext uri="{FF2B5EF4-FFF2-40B4-BE49-F238E27FC236}">
                    <a16:creationId xmlns:a16="http://schemas.microsoft.com/office/drawing/2014/main" id="{77E44E5D-0297-4B27-A57E-1E1448766601}"/>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
                <a:extLst>
                  <a:ext uri="{FF2B5EF4-FFF2-40B4-BE49-F238E27FC236}">
                    <a16:creationId xmlns:a16="http://schemas.microsoft.com/office/drawing/2014/main" id="{51512E05-962C-42A0-901D-95E142D87A3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8" name="Rectangle 87">
                <a:extLst>
                  <a:ext uri="{FF2B5EF4-FFF2-40B4-BE49-F238E27FC236}">
                    <a16:creationId xmlns:a16="http://schemas.microsoft.com/office/drawing/2014/main" id="{4F2562EA-CEF2-4732-830D-610C09CD2DA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9" name="Rectangle 88">
                <a:extLst>
                  <a:ext uri="{FF2B5EF4-FFF2-40B4-BE49-F238E27FC236}">
                    <a16:creationId xmlns:a16="http://schemas.microsoft.com/office/drawing/2014/main" id="{4A63D61E-8DA2-4729-B640-1794A57491F7}"/>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D83D69-47EC-4E75-8BAF-BE394EFC786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D903A8FB-D0D0-4ADE-B1D6-4CADEC5D7D8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AA8FAD4B-51B6-44EB-BC0B-D5D35F90E8BF}"/>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D78432CD-E177-4818-85CE-A0B24D43C1FE}"/>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Freeform 13">
                <a:extLst>
                  <a:ext uri="{FF2B5EF4-FFF2-40B4-BE49-F238E27FC236}">
                    <a16:creationId xmlns:a16="http://schemas.microsoft.com/office/drawing/2014/main" id="{774CBD0A-32A7-4F80-8727-4DDC9B3BD962}"/>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4">
                <a:extLst>
                  <a:ext uri="{FF2B5EF4-FFF2-40B4-BE49-F238E27FC236}">
                    <a16:creationId xmlns:a16="http://schemas.microsoft.com/office/drawing/2014/main" id="{3F2752C7-0E47-424B-9082-BA626C4867E5}"/>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5">
                <a:extLst>
                  <a:ext uri="{FF2B5EF4-FFF2-40B4-BE49-F238E27FC236}">
                    <a16:creationId xmlns:a16="http://schemas.microsoft.com/office/drawing/2014/main" id="{7B0B83B5-C72C-474F-8569-D8A6410516F2}"/>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6">
                <a:extLst>
                  <a:ext uri="{FF2B5EF4-FFF2-40B4-BE49-F238E27FC236}">
                    <a16:creationId xmlns:a16="http://schemas.microsoft.com/office/drawing/2014/main" id="{A68F4AB2-8B3E-4A11-94CC-4A321E8D1EE1}"/>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7">
                <a:extLst>
                  <a:ext uri="{FF2B5EF4-FFF2-40B4-BE49-F238E27FC236}">
                    <a16:creationId xmlns:a16="http://schemas.microsoft.com/office/drawing/2014/main" id="{7430BBCB-2E72-4DA3-9D75-C28DCC5ADCAC}"/>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8">
                <a:extLst>
                  <a:ext uri="{FF2B5EF4-FFF2-40B4-BE49-F238E27FC236}">
                    <a16:creationId xmlns:a16="http://schemas.microsoft.com/office/drawing/2014/main" id="{C3AC30AA-3406-4754-B69E-7560A5525A2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9">
                <a:extLst>
                  <a:ext uri="{FF2B5EF4-FFF2-40B4-BE49-F238E27FC236}">
                    <a16:creationId xmlns:a16="http://schemas.microsoft.com/office/drawing/2014/main" id="{7DDEEC5C-39B5-4FCB-B56C-AC78A81AC5B4}"/>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20">
                <a:extLst>
                  <a:ext uri="{FF2B5EF4-FFF2-40B4-BE49-F238E27FC236}">
                    <a16:creationId xmlns:a16="http://schemas.microsoft.com/office/drawing/2014/main" id="{ABB83F7E-7160-49A4-890A-674FD9DD94B2}"/>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Oval 101">
                <a:extLst>
                  <a:ext uri="{FF2B5EF4-FFF2-40B4-BE49-F238E27FC236}">
                    <a16:creationId xmlns:a16="http://schemas.microsoft.com/office/drawing/2014/main" id="{136C9D0E-6010-41BA-91F7-839F437ABAB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52D67662-75C3-47A1-8909-4C548466198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7A4D4250-EDA7-4A72-A559-EE2D5C854DAF}"/>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8ACC78AF-D0C0-4AE1-8EAA-674CF9B5754C}"/>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Freeform 25">
                <a:extLst>
                  <a:ext uri="{FF2B5EF4-FFF2-40B4-BE49-F238E27FC236}">
                    <a16:creationId xmlns:a16="http://schemas.microsoft.com/office/drawing/2014/main" id="{E3757448-C02D-4E65-B17A-CD28BCEB7DC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73532E96-C6CE-4B42-9BB3-13B1FD6206E1}"/>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F4388A6B-570C-42CD-AAFB-6AB27D7F58AD}"/>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02E4807-C059-4852-9AFF-8E687C287409}"/>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Freeform 29">
                <a:extLst>
                  <a:ext uri="{FF2B5EF4-FFF2-40B4-BE49-F238E27FC236}">
                    <a16:creationId xmlns:a16="http://schemas.microsoft.com/office/drawing/2014/main" id="{6A1CF96C-6C43-4B2A-B6B0-A53C5625198D}"/>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A20CB881-23BD-4C69-B83E-41A6B6367A6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5E7E4793-8657-4374-920C-617E3603B66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32">
                <a:extLst>
                  <a:ext uri="{FF2B5EF4-FFF2-40B4-BE49-F238E27FC236}">
                    <a16:creationId xmlns:a16="http://schemas.microsoft.com/office/drawing/2014/main" id="{63397122-5D8E-4B0B-9B0F-299AF5765F4E}"/>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3">
                <a:extLst>
                  <a:ext uri="{FF2B5EF4-FFF2-40B4-BE49-F238E27FC236}">
                    <a16:creationId xmlns:a16="http://schemas.microsoft.com/office/drawing/2014/main" id="{E8A4EC8D-DDF8-478E-ACB7-6598A575AB2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4">
                <a:extLst>
                  <a:ext uri="{FF2B5EF4-FFF2-40B4-BE49-F238E27FC236}">
                    <a16:creationId xmlns:a16="http://schemas.microsoft.com/office/drawing/2014/main" id="{46882F79-F2A4-4BD5-8657-8CBB5834A9B1}"/>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5">
                <a:extLst>
                  <a:ext uri="{FF2B5EF4-FFF2-40B4-BE49-F238E27FC236}">
                    <a16:creationId xmlns:a16="http://schemas.microsoft.com/office/drawing/2014/main" id="{1794560F-C1B5-409B-AB00-C0FF121F6DF8}"/>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6">
                <a:extLst>
                  <a:ext uri="{FF2B5EF4-FFF2-40B4-BE49-F238E27FC236}">
                    <a16:creationId xmlns:a16="http://schemas.microsoft.com/office/drawing/2014/main" id="{61FEC112-C04A-4F59-B583-68F545A2A948}"/>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7">
                <a:extLst>
                  <a:ext uri="{FF2B5EF4-FFF2-40B4-BE49-F238E27FC236}">
                    <a16:creationId xmlns:a16="http://schemas.microsoft.com/office/drawing/2014/main" id="{6C6B047B-E455-4653-8FEA-B57D72BE9E0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8">
                <a:extLst>
                  <a:ext uri="{FF2B5EF4-FFF2-40B4-BE49-F238E27FC236}">
                    <a16:creationId xmlns:a16="http://schemas.microsoft.com/office/drawing/2014/main" id="{0871CCB6-0E69-4051-82AF-D408F8E4B84C}"/>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9">
                <a:extLst>
                  <a:ext uri="{FF2B5EF4-FFF2-40B4-BE49-F238E27FC236}">
                    <a16:creationId xmlns:a16="http://schemas.microsoft.com/office/drawing/2014/main" id="{F8B661D5-7AEF-4DBE-A3C8-83117B648AAA}"/>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61B2E2CF-9F48-46BE-B4A5-55E082CF025E}"/>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8787C3FF-D14C-4BFB-BD4B-441756BB801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BF018551-F9E9-40B1-A008-1BC4E3F44C2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13EE294D-D728-49C1-BAC5-9FB7F002358C}"/>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24257021-F968-431B-AB01-34B77FB5325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0A1EB780-1805-47D9-8CAA-9EBFAF1D8423}"/>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1310C791-3B72-4F76-B2CC-18CB0FF3082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9B728B92-55DA-405F-8A4F-685597F3262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48">
                <a:extLst>
                  <a:ext uri="{FF2B5EF4-FFF2-40B4-BE49-F238E27FC236}">
                    <a16:creationId xmlns:a16="http://schemas.microsoft.com/office/drawing/2014/main" id="{8E0239F7-C910-44D0-B9E3-7A0F96F2DAD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66AB3FDD-4050-49FF-8E09-41D08BA036D0}"/>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50">
                <a:extLst>
                  <a:ext uri="{FF2B5EF4-FFF2-40B4-BE49-F238E27FC236}">
                    <a16:creationId xmlns:a16="http://schemas.microsoft.com/office/drawing/2014/main" id="{097A098E-8DE5-4925-8281-BB9E6D5119E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29C881AF-8A73-4B6F-BF45-11A0AEB5EB0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Rectangle 132">
                <a:extLst>
                  <a:ext uri="{FF2B5EF4-FFF2-40B4-BE49-F238E27FC236}">
                    <a16:creationId xmlns:a16="http://schemas.microsoft.com/office/drawing/2014/main" id="{1A9C3FD9-9393-4E51-975A-207F3EE83E49}"/>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53">
                <a:extLst>
                  <a:ext uri="{FF2B5EF4-FFF2-40B4-BE49-F238E27FC236}">
                    <a16:creationId xmlns:a16="http://schemas.microsoft.com/office/drawing/2014/main" id="{392AEE0E-8316-4751-A800-01085D95B95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5">
                <a:extLst>
                  <a:ext uri="{FF2B5EF4-FFF2-40B4-BE49-F238E27FC236}">
                    <a16:creationId xmlns:a16="http://schemas.microsoft.com/office/drawing/2014/main" id="{C6223D5E-7C88-4F18-9CCA-8627949C059C}"/>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6" name="Freeform 59">
                <a:extLst>
                  <a:ext uri="{FF2B5EF4-FFF2-40B4-BE49-F238E27FC236}">
                    <a16:creationId xmlns:a16="http://schemas.microsoft.com/office/drawing/2014/main" id="{F860C23C-A04A-445F-83E8-F78400408E52}"/>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60">
                <a:extLst>
                  <a:ext uri="{FF2B5EF4-FFF2-40B4-BE49-F238E27FC236}">
                    <a16:creationId xmlns:a16="http://schemas.microsoft.com/office/drawing/2014/main" id="{B7454937-F226-4127-86E9-B8289E7CEE1E}"/>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Rectangle 137">
                <a:extLst>
                  <a:ext uri="{FF2B5EF4-FFF2-40B4-BE49-F238E27FC236}">
                    <a16:creationId xmlns:a16="http://schemas.microsoft.com/office/drawing/2014/main" id="{2B04A57B-C1AD-4866-A091-F41D5C5D53D5}"/>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2">
                <a:extLst>
                  <a:ext uri="{FF2B5EF4-FFF2-40B4-BE49-F238E27FC236}">
                    <a16:creationId xmlns:a16="http://schemas.microsoft.com/office/drawing/2014/main" id="{66CA1506-2828-498B-BDCF-5EECF74F6B03}"/>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F3CD89B5-1060-427B-8A4A-62EB7E0FD074}"/>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4">
                <a:extLst>
                  <a:ext uri="{FF2B5EF4-FFF2-40B4-BE49-F238E27FC236}">
                    <a16:creationId xmlns:a16="http://schemas.microsoft.com/office/drawing/2014/main" id="{7AEE98D0-B305-47FA-9C23-85459E3402A3}"/>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5">
                <a:extLst>
                  <a:ext uri="{FF2B5EF4-FFF2-40B4-BE49-F238E27FC236}">
                    <a16:creationId xmlns:a16="http://schemas.microsoft.com/office/drawing/2014/main" id="{13BFA771-D7F1-4FE5-9FEE-D1FF9CA2114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Rectangle 142">
                <a:extLst>
                  <a:ext uri="{FF2B5EF4-FFF2-40B4-BE49-F238E27FC236}">
                    <a16:creationId xmlns:a16="http://schemas.microsoft.com/office/drawing/2014/main" id="{FE61A8F6-C4FC-4175-BE3E-B7E5DB20229C}"/>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0090C396-50A8-4958-8A95-4BD87042FF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Freeform 68">
                <a:extLst>
                  <a:ext uri="{FF2B5EF4-FFF2-40B4-BE49-F238E27FC236}">
                    <a16:creationId xmlns:a16="http://schemas.microsoft.com/office/drawing/2014/main" id="{EF081CBD-51F1-42B6-8CC8-B79B29EE3A90}"/>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9">
                <a:extLst>
                  <a:ext uri="{FF2B5EF4-FFF2-40B4-BE49-F238E27FC236}">
                    <a16:creationId xmlns:a16="http://schemas.microsoft.com/office/drawing/2014/main" id="{9D93D0F1-147A-4C24-86BF-7E39EE2B409F}"/>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70">
                <a:extLst>
                  <a:ext uri="{FF2B5EF4-FFF2-40B4-BE49-F238E27FC236}">
                    <a16:creationId xmlns:a16="http://schemas.microsoft.com/office/drawing/2014/main" id="{A46F88DD-DC58-4980-B110-0F31DFDA7498}"/>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Rectangle 147">
                <a:extLst>
                  <a:ext uri="{FF2B5EF4-FFF2-40B4-BE49-F238E27FC236}">
                    <a16:creationId xmlns:a16="http://schemas.microsoft.com/office/drawing/2014/main" id="{57791E67-03D9-4553-BC26-3015B6C7405F}"/>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2">
                <a:extLst>
                  <a:ext uri="{FF2B5EF4-FFF2-40B4-BE49-F238E27FC236}">
                    <a16:creationId xmlns:a16="http://schemas.microsoft.com/office/drawing/2014/main" id="{58274EBA-DE25-4623-B657-78E6E62FE0B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3">
                <a:extLst>
                  <a:ext uri="{FF2B5EF4-FFF2-40B4-BE49-F238E27FC236}">
                    <a16:creationId xmlns:a16="http://schemas.microsoft.com/office/drawing/2014/main" id="{DEB9FE36-FA08-4FB3-A49D-6F7B57AEC151}"/>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Rectangle 150">
                <a:extLst>
                  <a:ext uri="{FF2B5EF4-FFF2-40B4-BE49-F238E27FC236}">
                    <a16:creationId xmlns:a16="http://schemas.microsoft.com/office/drawing/2014/main" id="{3F3B70EC-4488-476B-8434-424F19C9FAA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5">
                <a:extLst>
                  <a:ext uri="{FF2B5EF4-FFF2-40B4-BE49-F238E27FC236}">
                    <a16:creationId xmlns:a16="http://schemas.microsoft.com/office/drawing/2014/main" id="{893CB9C3-89D7-4418-A207-E997283CC2B4}"/>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C55455F-91F7-4E24-B3C6-029AAEE5D94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4" name="Freeform 80">
                <a:extLst>
                  <a:ext uri="{FF2B5EF4-FFF2-40B4-BE49-F238E27FC236}">
                    <a16:creationId xmlns:a16="http://schemas.microsoft.com/office/drawing/2014/main" id="{732AC7AA-4EB4-4F49-9711-DDCC31051BEE}"/>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9890C29C-7F11-4A63-8F78-4BA22098F615}"/>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83">
                <a:extLst>
                  <a:ext uri="{FF2B5EF4-FFF2-40B4-BE49-F238E27FC236}">
                    <a16:creationId xmlns:a16="http://schemas.microsoft.com/office/drawing/2014/main" id="{43577BF1-C08E-4F40-8BD2-3C06BAB57E85}"/>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4">
                <a:extLst>
                  <a:ext uri="{FF2B5EF4-FFF2-40B4-BE49-F238E27FC236}">
                    <a16:creationId xmlns:a16="http://schemas.microsoft.com/office/drawing/2014/main" id="{4AD73CBF-2CCF-4AE6-9D14-D97F441DE67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8" name="Freeform 85">
                <a:extLst>
                  <a:ext uri="{FF2B5EF4-FFF2-40B4-BE49-F238E27FC236}">
                    <a16:creationId xmlns:a16="http://schemas.microsoft.com/office/drawing/2014/main" id="{215816CE-1A21-435E-A546-CC1F2CB024D0}"/>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6">
                <a:extLst>
                  <a:ext uri="{FF2B5EF4-FFF2-40B4-BE49-F238E27FC236}">
                    <a16:creationId xmlns:a16="http://schemas.microsoft.com/office/drawing/2014/main" id="{86EDEA47-6848-44D0-84A6-311F2F91113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3" name="Picture 82">
              <a:extLst>
                <a:ext uri="{FF2B5EF4-FFF2-40B4-BE49-F238E27FC236}">
                  <a16:creationId xmlns:a16="http://schemas.microsoft.com/office/drawing/2014/main" id="{1D7D1709-8019-48B3-B6FF-2C939B5ECB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4" name="Picture 83">
              <a:extLst>
                <a:ext uri="{FF2B5EF4-FFF2-40B4-BE49-F238E27FC236}">
                  <a16:creationId xmlns:a16="http://schemas.microsoft.com/office/drawing/2014/main" id="{B71E3DA3-7334-4AF0-A322-0DC724A1F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5" name="Picture 84">
              <a:extLst>
                <a:ext uri="{FF2B5EF4-FFF2-40B4-BE49-F238E27FC236}">
                  <a16:creationId xmlns:a16="http://schemas.microsoft.com/office/drawing/2014/main" id="{E2053168-8CE5-415B-8EBA-776EA0D51AF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0731984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05733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26877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solidFill>
                  <a:schemeClr val="bg1"/>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38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2057433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0AC-4F32-44D5-9EBF-09E2D3435B0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D0335F9D-F14F-4E94-8BF6-7A235B9354E7}"/>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25F0F1-04B0-4C7D-BE42-5D121A8A5AB1}"/>
              </a:ext>
            </a:extLst>
          </p:cNvPr>
          <p:cNvSpPr>
            <a:spLocks noGrp="1"/>
          </p:cNvSpPr>
          <p:nvPr>
            <p:ph type="dt" sz="half" idx="10"/>
          </p:nvPr>
        </p:nvSpPr>
        <p:spPr/>
        <p:txBody>
          <a:bodyPr/>
          <a:lstStyle/>
          <a:p>
            <a:fld id="{7E9FC3B2-7427-45B9-9716-09A51B99EE46}" type="datetime1">
              <a:rPr lang="en-US" smtClean="0"/>
              <a:t>5/18/2020</a:t>
            </a:fld>
            <a:endParaRPr lang="en-US"/>
          </a:p>
        </p:txBody>
      </p:sp>
      <p:sp>
        <p:nvSpPr>
          <p:cNvPr id="5" name="Footer Placeholder 4">
            <a:extLst>
              <a:ext uri="{FF2B5EF4-FFF2-40B4-BE49-F238E27FC236}">
                <a16:creationId xmlns:a16="http://schemas.microsoft.com/office/drawing/2014/main" id="{5BD6A4EF-B2EA-4468-89FF-BB7F83F3D94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0D7BCDB2-DA66-461D-9F12-23059F22E9AA}"/>
              </a:ext>
            </a:extLst>
          </p:cNvPr>
          <p:cNvSpPr>
            <a:spLocks noGrp="1"/>
          </p:cNvSpPr>
          <p:nvPr>
            <p:ph type="sldNum" sz="quarter" idx="12"/>
          </p:nvPr>
        </p:nvSpPr>
        <p:spPr/>
        <p:txBody>
          <a:bodyPr/>
          <a:lstStyle/>
          <a:p>
            <a:fld id="{ED3E8F1A-484E-4129-8E58-D729B7C56170}" type="slidenum">
              <a:rPr lang="en-US" smtClean="0"/>
              <a:t>‹#›</a:t>
            </a:fld>
            <a:endParaRPr lang="en-US"/>
          </a:p>
        </p:txBody>
      </p:sp>
    </p:spTree>
    <p:extLst>
      <p:ext uri="{BB962C8B-B14F-4D97-AF65-F5344CB8AC3E}">
        <p14:creationId xmlns:p14="http://schemas.microsoft.com/office/powerpoint/2010/main" val="45618512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2362152"/>
      </p:ext>
    </p:extLst>
  </p:cSld>
  <p:clrMapOvr>
    <a:masterClrMapping/>
  </p:clrMapOvr>
  <p:transition>
    <p:fade/>
  </p:transition>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49319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806392"/>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82053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479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51781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291212401"/>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205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a:t>Demo title</a:t>
            </a:r>
          </a:p>
        </p:txBody>
      </p:sp>
    </p:spTree>
    <p:extLst>
      <p:ext uri="{BB962C8B-B14F-4D97-AF65-F5344CB8AC3E}">
        <p14:creationId xmlns:p14="http://schemas.microsoft.com/office/powerpoint/2010/main" val="349569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a:t>Video title</a:t>
            </a:r>
          </a:p>
        </p:txBody>
      </p:sp>
    </p:spTree>
    <p:extLst>
      <p:ext uri="{BB962C8B-B14F-4D97-AF65-F5344CB8AC3E}">
        <p14:creationId xmlns:p14="http://schemas.microsoft.com/office/powerpoint/2010/main" val="1109374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7413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187567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556543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1687073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9106073"/>
      </p:ext>
    </p:extLst>
  </p:cSld>
  <p:clrMapOvr>
    <a:masterClrMapping/>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25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01800712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7164482"/>
      </p:ext>
    </p:extLst>
  </p:cSld>
  <p:clrMapOvr>
    <a:masterClrMapping/>
  </p:clrMapOvr>
  <p:transition advClick="0">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315417"/>
      </p:ext>
    </p:extLst>
  </p:cSld>
  <p:clrMapOvr>
    <a:masterClrMapping/>
  </p:clrMapOvr>
  <p:transition advClick="0">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87438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64092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65639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965849"/>
      </p:ext>
    </p:extLst>
  </p:cSld>
  <p:clrMapOvr>
    <a:masterClrMapping/>
  </p:clrMapOvr>
  <p:transition advClick="0">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2386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949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US" smtClean="0">
                <a:solidFill>
                  <a:srgbClr val="505050"/>
                </a:solidFill>
              </a:rPr>
              <a:pPr defTabSz="914523"/>
              <a:t>‹#›</a:t>
            </a:fld>
            <a:endParaRPr lang="en-US">
              <a:solidFill>
                <a:srgbClr val="505050"/>
              </a:solidFill>
            </a:endParaRPr>
          </a:p>
        </p:txBody>
      </p:sp>
    </p:spTree>
    <p:extLst>
      <p:ext uri="{BB962C8B-B14F-4D97-AF65-F5344CB8AC3E}">
        <p14:creationId xmlns:p14="http://schemas.microsoft.com/office/powerpoint/2010/main" val="3248163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5945908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37243165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669119505"/>
      </p:ext>
    </p:extLst>
  </p:cSld>
  <p:clrMapOvr>
    <a:masterClrMapping/>
  </p:clrMapOvr>
  <p:transition advClick="0">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37941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167388159"/>
      </p:ext>
    </p:extLst>
  </p:cSld>
  <p:clrMapOvr>
    <a:masterClrMapping/>
  </p:clrMapOvr>
  <p:transition advClick="0">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8pt Title/16pt Text - Blu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68925565"/>
      </p:ext>
    </p:extLst>
  </p:cSld>
  <p:clrMapOvr>
    <a:masterClrMapping/>
  </p:clrMapOvr>
  <p:transition advClick="0">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633582196"/>
      </p:ext>
    </p:extLst>
  </p:cSld>
  <p:clrMapOvr>
    <a:masterClrMapping/>
  </p:clrMapOvr>
  <p:transition advClick="0">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46045009"/>
      </p:ext>
    </p:extLst>
  </p:cSld>
  <p:clrMapOvr>
    <a:masterClrMapping/>
  </p:clrMapOvr>
  <p:transition advClick="0">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865418054"/>
      </p:ext>
    </p:extLst>
  </p:cSld>
  <p:clrMapOvr>
    <a:masterClrMapping/>
  </p:clrMapOvr>
  <p:transition advClick="0">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1509429121"/>
      </p:ext>
    </p:extLst>
  </p:cSld>
  <p:clrMapOvr>
    <a:masterClrMapping/>
  </p:clrMapOvr>
  <p:transition advClick="0">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58pt Title/16pt Text - Blue">
    <p:spTree>
      <p:nvGrpSpPr>
        <p:cNvPr id="1" name=""/>
        <p:cNvGrpSpPr/>
        <p:nvPr/>
      </p:nvGrpSpPr>
      <p:grpSpPr>
        <a:xfrm>
          <a:off x="0" y="0"/>
          <a:ext cx="0" cy="0"/>
          <a:chOff x="0" y="0"/>
          <a:chExt cx="0" cy="0"/>
        </a:xfrm>
      </p:grpSpPr>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2">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171994"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8158683"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458287176"/>
      </p:ext>
    </p:extLst>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5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5"/>
            <a:ext cx="8184546"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171215"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4143986740"/>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2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48342"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35234"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4">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961050128"/>
      </p:ext>
    </p:extLst>
  </p:cSld>
  <p:clrMapOvr>
    <a:masterClrMapping/>
  </p:clrMapOvr>
  <p:transition advClick="0">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5">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725971923"/>
      </p:ext>
    </p:extLst>
  </p:cSld>
  <p:clrMapOvr>
    <a:masterClrMapping/>
  </p:clrMapOvr>
  <p:transition advClick="0">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632049178"/>
      </p:ext>
    </p:extLst>
  </p:cSld>
  <p:clrMapOvr>
    <a:masterClrMapping/>
  </p:clrMapOvr>
  <p:transition advClick="0">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0"/>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1906" cy="215444"/>
          </a:xfrm>
          <a:prstGeom prst="rect">
            <a:avLst/>
          </a:prstGeom>
          <a:noFill/>
        </p:spPr>
        <p:txBody>
          <a:bodyPr wrap="none" lIns="0" tIns="0" rIns="0" bIns="0">
            <a:spAutoFit/>
          </a:bodyPr>
          <a:lstStyle/>
          <a:p>
            <a:pPr fontAlgn="auto">
              <a:spcBef>
                <a:spcPts val="0"/>
              </a:spcBef>
              <a:spcAft>
                <a:spcPts val="0"/>
              </a:spcAft>
              <a:defRPr/>
            </a:pPr>
            <a:r>
              <a:rPr lang="en-US" sz="1400" kern="1000">
                <a:solidFill>
                  <a:schemeClr val="bg1"/>
                </a:solidFill>
                <a:latin typeface="Segoe UI Light"/>
                <a:ea typeface="+mn-ea"/>
                <a:cs typeface="+mn-cs"/>
              </a:rPr>
              <a:t>Your complete office in the cloud.</a:t>
            </a:r>
          </a:p>
        </p:txBody>
      </p:sp>
      <p:sp>
        <p:nvSpPr>
          <p:cNvPr id="2" name="Title 1"/>
          <p:cNvSpPr>
            <a:spLocks noGrp="1"/>
          </p:cNvSpPr>
          <p:nvPr>
            <p:ph type="ctrTitle"/>
          </p:nvPr>
        </p:nvSpPr>
        <p:spPr>
          <a:xfrm>
            <a:off x="601731"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3"/>
            <a:ext cx="3859607" cy="134483"/>
          </a:xfrm>
          <a:prstGeom prst="rect">
            <a:avLst/>
          </a:prstGeom>
        </p:spPr>
        <p:txBody>
          <a:bodyPr/>
          <a:lstStyle>
            <a:lvl1pPr>
              <a:defRPr>
                <a:solidFill>
                  <a:schemeClr val="tx2"/>
                </a:solidFill>
              </a:defRPr>
            </a:lvl1pPr>
          </a:lstStyle>
          <a:p>
            <a:r>
              <a:rPr lang="en-US"/>
              <a:t>Microsoft Confidential</a:t>
            </a:r>
          </a:p>
        </p:txBody>
      </p:sp>
      <p:sp>
        <p:nvSpPr>
          <p:cNvPr id="11"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45791443"/>
      </p:ext>
    </p:extLst>
  </p:cSld>
  <p:clrMapOvr>
    <a:masterClrMapping/>
  </p:clrMapOvr>
  <p:transition advClick="0">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815236"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3"/>
            <a:ext cx="3859607" cy="134483"/>
          </a:xfrm>
          <a:prstGeom prst="rect">
            <a:avLst/>
          </a:prstGeom>
        </p:spPr>
        <p:txBody>
          <a:bodyPr/>
          <a:lstStyle>
            <a:lvl1pPr>
              <a:defRPr>
                <a:solidFill>
                  <a:srgbClr val="505050"/>
                </a:solidFill>
              </a:defRPr>
            </a:lvl1pPr>
          </a:lstStyle>
          <a:p>
            <a:r>
              <a:rPr lang="en-US"/>
              <a:t>Microsoft Confidential</a:t>
            </a:r>
          </a:p>
        </p:txBody>
      </p:sp>
      <p:sp>
        <p:nvSpPr>
          <p:cNvPr id="9"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614312944"/>
      </p:ext>
    </p:extLst>
  </p:cSld>
  <p:clrMapOvr>
    <a:masterClrMapping/>
  </p:clrMapOvr>
  <p:transition advClick="0">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08791"/>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390552"/>
      </p:ext>
    </p:extLst>
  </p:cSld>
  <p:clrMapOvr>
    <a:masterClrMapping/>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9"/>
              </a:lnSpc>
              <a:buFontTx/>
              <a:buNone/>
              <a:defRPr sz="3529">
                <a:solidFill>
                  <a:schemeClr val="accent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269240" y="6437243"/>
            <a:ext cx="3859607" cy="134483"/>
          </a:xfrm>
          <a:prstGeom prst="rect">
            <a:avLst/>
          </a:prstGeom>
        </p:spPr>
        <p:txBody>
          <a:bodyPr/>
          <a:lstStyle>
            <a:lvl1pPr>
              <a:defRPr>
                <a:solidFill>
                  <a:schemeClr val="bg1"/>
                </a:solidFill>
              </a:defRPr>
            </a:lvl1pPr>
          </a:lstStyle>
          <a:p>
            <a:r>
              <a:rPr lang="en-US"/>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14995725"/>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271604"/>
            <a:ext cx="6274790" cy="641714"/>
          </a:xfrm>
        </p:spPr>
        <p:txBody>
          <a:bodyPr lIns="182880" tIns="146304" rIns="182880" bIns="146304" anchor="ctr" anchorCtr="0"/>
          <a:lstStyle>
            <a:lvl1pPr marL="0" indent="0">
              <a:lnSpc>
                <a:spcPts val="2745"/>
              </a:lnSpc>
              <a:spcBef>
                <a:spcPts val="0"/>
              </a:spcBef>
              <a:buFontTx/>
              <a:buNone/>
              <a:defRPr sz="2353">
                <a:solidFill>
                  <a:schemeClr val="accent1"/>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4"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4"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76365"/>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576365"/>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36756"/>
      </p:ext>
    </p:extLst>
  </p:cSld>
  <p:clrMapOvr>
    <a:masterClrMapping/>
  </p:clrMapOvr>
  <p:transition advClick="0">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88pt Text- Gray Backgroun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2748193142"/>
      </p:ext>
    </p:extLst>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42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 Black Backgroun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1492393686"/>
      </p:ext>
    </p:extLst>
  </p:cSld>
  <p:clrMapOvr>
    <a:masterClrMapping/>
  </p:clrMapOvr>
  <p:transition advClick="0">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3630987871"/>
      </p:ext>
    </p:extLst>
  </p:cSld>
  <p:clrMapOvr>
    <a:masterClrMapping/>
  </p:clrMapOvr>
  <p:transition advClick="0">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pPr defTabSz="896386">
              <a:defRPr/>
            </a:pPr>
            <a:endParaRPr lang="en-US" sz="1765" kern="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pPr defTabSz="896386">
              <a:defRPr/>
            </a:pPr>
            <a:fld id="{6A4C1A4A-E5E6-4CC1-B72C-A20A4EB3E2D2}" type="slidenum">
              <a:rPr lang="en-US" sz="1765" kern="0" smtClean="0">
                <a:solidFill>
                  <a:srgbClr val="505050"/>
                </a:solidFill>
              </a:rPr>
              <a:pPr defTabSz="896386">
                <a:defRPr/>
              </a:pPr>
              <a:t>‹#›</a:t>
            </a:fld>
            <a:endParaRPr lang="en-US" sz="1765" kern="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3706467344"/>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21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5998"/>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defTabSz="896386">
              <a:defRPr/>
            </a:pPr>
            <a:fld id="{40771E8B-6CA5-40B2-8038-0E112F3DAC1C}" type="datetimeFigureOut">
              <a:rPr lang="es-ES" sz="1765" kern="0" smtClean="0">
                <a:solidFill>
                  <a:sysClr val="windowText" lastClr="000000"/>
                </a:solidFill>
              </a:rPr>
              <a:pPr defTabSz="896386">
                <a:defRPr/>
              </a:pPr>
              <a:t>18/05/2020</a:t>
            </a:fld>
            <a:endParaRPr lang="es-ES" sz="1765" kern="0">
              <a:solidFill>
                <a:sysClr val="windowText" lastClr="000000"/>
              </a:solidFill>
            </a:endParaRPr>
          </a:p>
        </p:txBody>
      </p:sp>
      <p:sp>
        <p:nvSpPr>
          <p:cNvPr id="5" name="Marcador de pie de página 4"/>
          <p:cNvSpPr>
            <a:spLocks noGrp="1"/>
          </p:cNvSpPr>
          <p:nvPr>
            <p:ph type="ftr" sz="quarter" idx="11"/>
          </p:nvPr>
        </p:nvSpPr>
        <p:spPr/>
        <p:txBody>
          <a:bodyPr/>
          <a:lstStyle/>
          <a:p>
            <a:pPr defTabSz="896386">
              <a:defRPr/>
            </a:pPr>
            <a:endParaRPr lang="es-ES" sz="1765" kern="0">
              <a:solidFill>
                <a:sysClr val="windowText" lastClr="000000"/>
              </a:solidFill>
            </a:endParaRPr>
          </a:p>
        </p:txBody>
      </p:sp>
      <p:sp>
        <p:nvSpPr>
          <p:cNvPr id="6" name="Marcador de número de diapositiva 5"/>
          <p:cNvSpPr>
            <a:spLocks noGrp="1"/>
          </p:cNvSpPr>
          <p:nvPr>
            <p:ph type="sldNum" sz="quarter" idx="12"/>
          </p:nvPr>
        </p:nvSpPr>
        <p:spPr/>
        <p:txBody>
          <a:bodyPr/>
          <a:lstStyle/>
          <a:p>
            <a:pPr defTabSz="896386">
              <a:defRPr/>
            </a:pPr>
            <a:fld id="{0F1556C4-DFC3-4611-A7CC-780699185E26}" type="slidenum">
              <a:rPr lang="es-ES" sz="1765" kern="0" smtClean="0">
                <a:solidFill>
                  <a:sysClr val="windowText" lastClr="000000"/>
                </a:solidFill>
              </a:rPr>
              <a:pPr defTabSz="896386">
                <a:defRPr/>
              </a:pPr>
              <a:t>‹#›</a:t>
            </a:fld>
            <a:endParaRPr lang="es-ES" sz="1765" kern="0">
              <a:solidFill>
                <a:sysClr val="windowText" lastClr="000000"/>
              </a:solidFill>
            </a:endParaRPr>
          </a:p>
        </p:txBody>
      </p:sp>
    </p:spTree>
    <p:extLst>
      <p:ext uri="{BB962C8B-B14F-4D97-AF65-F5344CB8AC3E}">
        <p14:creationId xmlns:p14="http://schemas.microsoft.com/office/powerpoint/2010/main" val="11684087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583260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2012859"/>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61" indent="-280067">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227" indent="224054">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68" tIns="34284" rIns="68568" bIns="34284"/>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8"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0" y="981280"/>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8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88705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0733076"/>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061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24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51029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172209"/>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7657"/>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19833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1950650915"/>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2079098578"/>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6512995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043757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6107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29495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46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5101500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56500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757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531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121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6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683987903"/>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88394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611466"/>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4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2460112505"/>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488275062"/>
      </p:ext>
    </p:extLst>
  </p:cSld>
  <p:clrMapOvr>
    <a:masterClrMapping/>
  </p:clrMapOvr>
  <p:transition spd="slow">
    <p:push/>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5" y="484298"/>
            <a:ext cx="6995026" cy="1300000"/>
          </a:xfrm>
          <a:prstGeom prst="rect">
            <a:avLst/>
          </a:prstGeom>
        </p:spPr>
      </p:pic>
    </p:spTree>
    <p:extLst>
      <p:ext uri="{BB962C8B-B14F-4D97-AF65-F5344CB8AC3E}">
        <p14:creationId xmlns:p14="http://schemas.microsoft.com/office/powerpoint/2010/main" val="1121616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3" name="Rectangle 12"/>
          <p:cNvSpPr/>
          <p:nvPr userDrawn="1"/>
        </p:nvSpPr>
        <p:spPr bwMode="white">
          <a:xfrm>
            <a:off x="1"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5" y="348191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 </a:t>
            </a:r>
          </a:p>
        </p:txBody>
      </p:sp>
      <p:sp>
        <p:nvSpPr>
          <p:cNvPr id="17" name="Text Placeholder 16"/>
          <p:cNvSpPr>
            <a:spLocks noGrp="1"/>
          </p:cNvSpPr>
          <p:nvPr>
            <p:ph type="body" sz="quarter" idx="13" hasCustomPrompt="1"/>
          </p:nvPr>
        </p:nvSpPr>
        <p:spPr>
          <a:xfrm>
            <a:off x="8315006" y="288561"/>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4969661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43734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
        <p:nvSpPr>
          <p:cNvPr id="15" name="Text Placeholder 16"/>
          <p:cNvSpPr>
            <a:spLocks noGrp="1"/>
          </p:cNvSpPr>
          <p:nvPr>
            <p:ph type="body" sz="quarter" idx="13" hasCustomPrompt="1"/>
          </p:nvPr>
        </p:nvSpPr>
        <p:spPr>
          <a:xfrm>
            <a:off x="8336911" y="280362"/>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274547" y="5927468"/>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6721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7916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314745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47625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5004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92822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571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363385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90179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80534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909934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7914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7171398"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152263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3" y="3343635"/>
            <a:ext cx="12191377" cy="3043622"/>
          </a:xfrm>
          <a:prstGeom prst="rect">
            <a:avLst/>
          </a:prstGeom>
        </p:spPr>
      </p:pic>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30833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2998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7669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0" baseline="0"/>
            </a:lvl1p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2031897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4739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52356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3254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54609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2192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431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5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247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6659536"/>
      </p:ext>
    </p:extLst>
  </p:cSld>
  <p:clrMapOvr>
    <a:overrideClrMapping bg1="dk1" tx1="lt1" bg2="dk2" tx2="lt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22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1"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36860" y="79373"/>
            <a:ext cx="4555141" cy="6791497"/>
          </a:xfrm>
          <a:prstGeom prst="rect">
            <a:avLst/>
          </a:prstGeom>
        </p:spPr>
      </p:pic>
      <p:pic>
        <p:nvPicPr>
          <p:cNvPr id="4" name="Picture 4"/>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invGray">
          <a:xfrm>
            <a:off x="449770" y="471626"/>
            <a:ext cx="1702585" cy="3642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2"/>
          </p:nvPr>
        </p:nvSpPr>
        <p:spPr>
          <a:xfrm>
            <a:off x="271105" y="4263287"/>
            <a:ext cx="6273418" cy="1239992"/>
          </a:xfrm>
          <a:noFill/>
        </p:spPr>
        <p:txBody>
          <a:bodyPr tIns="109728" bIns="109728">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0"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48171613"/>
      </p:ext>
    </p:extLst>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150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Title Slide Europe ">
    <p:spTree>
      <p:nvGrpSpPr>
        <p:cNvPr id="1" name=""/>
        <p:cNvGrpSpPr/>
        <p:nvPr/>
      </p:nvGrpSpPr>
      <p:grpSpPr>
        <a:xfrm>
          <a:off x="0" y="0"/>
          <a:ext cx="0" cy="0"/>
          <a:chOff x="0" y="0"/>
          <a:chExt cx="0" cy="0"/>
        </a:xfrm>
      </p:grpSpPr>
      <p:sp>
        <p:nvSpPr>
          <p:cNvPr id="100" name="Rectangle 99"/>
          <p:cNvSpPr/>
          <p:nvPr userDrawn="1"/>
        </p:nvSpPr>
        <p:spPr bwMode="auto">
          <a:xfrm>
            <a:off x="269239" y="3866380"/>
            <a:ext cx="8964248"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20647" y="3866380"/>
            <a:ext cx="3012841" cy="17931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69239" y="2084175"/>
            <a:ext cx="8964248"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8"/>
            <a:ext cx="8964185" cy="999056"/>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5951344" cy="1792326"/>
          </a:xfrm>
          <a:noFill/>
        </p:spPr>
        <p:txBody>
          <a:bodyPr lIns="182880" tIns="146304" rIns="182880" bIns="146304">
            <a:noAutofit/>
          </a:bodyPr>
          <a:lstStyle>
            <a:lvl1pPr marL="0" indent="0">
              <a:spcBef>
                <a:spcPts val="0"/>
              </a:spcBef>
              <a:buNone/>
              <a:defRPr sz="3527"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323" y="6087148"/>
            <a:ext cx="1522405" cy="326167"/>
          </a:xfrm>
          <a:prstGeom prst="rect">
            <a:avLst/>
          </a:prstGeom>
        </p:spPr>
      </p:pic>
      <p:grpSp>
        <p:nvGrpSpPr>
          <p:cNvPr id="98" name="Group 97"/>
          <p:cNvGrpSpPr/>
          <p:nvPr userDrawn="1"/>
        </p:nvGrpSpPr>
        <p:grpSpPr>
          <a:xfrm>
            <a:off x="6996387" y="4030595"/>
            <a:ext cx="1461360" cy="1486471"/>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grpSp>
    </p:spTree>
    <p:extLst>
      <p:ext uri="{BB962C8B-B14F-4D97-AF65-F5344CB8AC3E}">
        <p14:creationId xmlns:p14="http://schemas.microsoft.com/office/powerpoint/2010/main" val="1189926679"/>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F4135B-C3B5-4634-BAA2-9D535D191B13}"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160338933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5"/>
            <a:ext cx="10515600" cy="513385"/>
          </a:xfrm>
        </p:spPr>
        <p:txBody>
          <a:bodyPr/>
          <a:lstStyle>
            <a:lvl1pPr marL="0" indent="0">
              <a:buNone/>
              <a:defRPr sz="2399">
                <a:solidFill>
                  <a:schemeClr val="tx1">
                    <a:tint val="75000"/>
                  </a:schemeClr>
                </a:solidFill>
              </a:defRPr>
            </a:lvl1pPr>
            <a:lvl2pPr marL="456976" indent="0">
              <a:buNone/>
              <a:defRPr sz="1999">
                <a:solidFill>
                  <a:schemeClr val="tx1">
                    <a:tint val="75000"/>
                  </a:schemeClr>
                </a:solidFill>
              </a:defRPr>
            </a:lvl2pPr>
            <a:lvl3pPr marL="913950" indent="0">
              <a:buNone/>
              <a:defRPr sz="1799">
                <a:solidFill>
                  <a:schemeClr val="tx1">
                    <a:tint val="75000"/>
                  </a:schemeClr>
                </a:solidFill>
              </a:defRPr>
            </a:lvl3pPr>
            <a:lvl4pPr marL="1370926" indent="0">
              <a:buNone/>
              <a:defRPr sz="1600">
                <a:solidFill>
                  <a:schemeClr val="tx1">
                    <a:tint val="75000"/>
                  </a:schemeClr>
                </a:solidFill>
              </a:defRPr>
            </a:lvl4pPr>
            <a:lvl5pPr marL="1827900" indent="0">
              <a:buNone/>
              <a:defRPr sz="1600">
                <a:solidFill>
                  <a:schemeClr val="tx1">
                    <a:tint val="75000"/>
                  </a:schemeClr>
                </a:solidFill>
              </a:defRPr>
            </a:lvl5pPr>
            <a:lvl6pPr marL="2284875" indent="0">
              <a:buNone/>
              <a:defRPr sz="1600">
                <a:solidFill>
                  <a:schemeClr val="tx1">
                    <a:tint val="75000"/>
                  </a:schemeClr>
                </a:solidFill>
              </a:defRPr>
            </a:lvl6pPr>
            <a:lvl7pPr marL="2741850" indent="0">
              <a:buNone/>
              <a:defRPr sz="1600">
                <a:solidFill>
                  <a:schemeClr val="tx1">
                    <a:tint val="75000"/>
                  </a:schemeClr>
                </a:solidFill>
              </a:defRPr>
            </a:lvl7pPr>
            <a:lvl8pPr marL="3198826" indent="0">
              <a:buNone/>
              <a:defRPr sz="1600">
                <a:solidFill>
                  <a:schemeClr val="tx1">
                    <a:tint val="75000"/>
                  </a:schemeClr>
                </a:solidFill>
              </a:defRPr>
            </a:lvl8pPr>
            <a:lvl9pPr marL="36558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F4135B-C3B5-4634-BAA2-9D535D191B13}"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251530707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984886"/>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595561"/>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1"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marL="0" marR="0" lvl="0" indent="0" algn="ctr" defTabSz="931924"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2" y="672854"/>
            <a:ext cx="11655078" cy="747641"/>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02674"/>
          </a:xfrm>
        </p:spPr>
        <p:txBody>
          <a:bodyPr/>
          <a:lstStyle>
            <a:lvl1pPr marL="0" indent="0">
              <a:buNone/>
              <a:defRPr sz="1600" b="1">
                <a:solidFill>
                  <a:schemeClr val="accent4"/>
                </a:solidFill>
                <a:latin typeface="+mn-lt"/>
              </a:defRPr>
            </a:lvl1pPr>
            <a:lvl2pPr marL="0" indent="0">
              <a:buFontTx/>
              <a:buNone/>
              <a:defRPr sz="1960"/>
            </a:lvl2pPr>
            <a:lvl3pPr marL="223966" indent="0">
              <a:buNone/>
              <a:defRPr/>
            </a:lvl3pPr>
            <a:lvl4pPr marL="447928" indent="0">
              <a:buNone/>
              <a:defRPr/>
            </a:lvl4pPr>
            <a:lvl5pPr marL="671895"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19887"/>
            <a:ext cx="11653523" cy="485660"/>
          </a:xfrm>
        </p:spPr>
        <p:txBody>
          <a:bodyPr>
            <a:spAutoFit/>
          </a:bodyPr>
          <a:lstStyle>
            <a:lvl1pPr marL="0" indent="0">
              <a:buNone/>
              <a:defRPr sz="2199" b="0">
                <a:solidFill>
                  <a:schemeClr val="accent2"/>
                </a:solidFill>
                <a:latin typeface="+mn-lt"/>
              </a:defRPr>
            </a:lvl1pPr>
            <a:lvl2pPr marL="335948" indent="0">
              <a:buNone/>
              <a:defRPr/>
            </a:lvl2pPr>
            <a:lvl3pPr marL="559911" indent="0">
              <a:buNone/>
              <a:defRPr/>
            </a:lvl3pPr>
            <a:lvl4pPr marL="783876" indent="0">
              <a:buNone/>
              <a:defRPr/>
            </a:lvl4pPr>
            <a:lvl5pPr marL="1007842" indent="0">
              <a:buNone/>
              <a:defRPr/>
            </a:lvl5pPr>
          </a:lstStyle>
          <a:p>
            <a:pPr lvl="0"/>
            <a:r>
              <a:rPr lang="en-US" dirty="0"/>
              <a:t>Subhead</a:t>
            </a:r>
          </a:p>
        </p:txBody>
      </p:sp>
    </p:spTree>
    <p:extLst>
      <p:ext uri="{BB962C8B-B14F-4D97-AF65-F5344CB8AC3E}">
        <p14:creationId xmlns:p14="http://schemas.microsoft.com/office/powerpoint/2010/main" val="66931849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2">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1663939"/>
            <a:ext cx="10757099" cy="1865318"/>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2037020"/>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991691"/>
            <a:ext cx="51577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91691"/>
            <a:ext cx="51831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F4135B-C3B5-4634-BAA2-9D535D191B13}" type="datetimeFigureOut">
              <a:rPr lang="en-US" smtClean="0"/>
              <a:t>5/18/2020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62847471"/>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979755"/>
          </a:xfrm>
        </p:spPr>
        <p:txBody>
          <a:bodyPr lIns="146304" tIns="91440" rIns="146304" bIns="91440"/>
          <a:lstStyle>
            <a:lvl1pPr>
              <a:lnSpc>
                <a:spcPts val="6173"/>
              </a:lnSpc>
              <a:defRPr sz="5683"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4"/>
            <a:ext cx="3859607" cy="134483"/>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367167" y="6437244"/>
            <a:ext cx="555596" cy="134483"/>
          </a:xfrm>
          <a:prstGeom prst="rect">
            <a:avLst/>
          </a:prstGeom>
        </p:spPr>
        <p:txBody>
          <a:bodyPr/>
          <a:lstStyle/>
          <a:p>
            <a:fld id="{4FCB46E6-3407-48EA-8551-2FC832B20F73}" type="slidenum">
              <a:rPr lang="en-US" smtClean="0"/>
              <a:t>‹#›</a:t>
            </a:fld>
            <a:endParaRPr lang="en-US" dirty="0"/>
          </a:p>
        </p:txBody>
      </p:sp>
    </p:spTree>
    <p:extLst>
      <p:ext uri="{BB962C8B-B14F-4D97-AF65-F5344CB8AC3E}">
        <p14:creationId xmlns:p14="http://schemas.microsoft.com/office/powerpoint/2010/main" val="382140430"/>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3"/>
            <a:ext cx="11151917"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95480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97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725361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1" cy="2387600"/>
          </a:xfrm>
        </p:spPr>
        <p:txBody>
          <a:bodyPr anchor="b"/>
          <a:lstStyle>
            <a:lvl1pPr algn="ctr">
              <a:defRPr sz="5996"/>
            </a:lvl1pPr>
          </a:lstStyle>
          <a:p>
            <a:r>
              <a:rPr lang="en-US" dirty="0"/>
              <a:t>Click to edit Master title style</a:t>
            </a:r>
          </a:p>
        </p:txBody>
      </p:sp>
      <p:sp>
        <p:nvSpPr>
          <p:cNvPr id="3" name="Subtitle 2"/>
          <p:cNvSpPr>
            <a:spLocks noGrp="1"/>
          </p:cNvSpPr>
          <p:nvPr>
            <p:ph type="subTitle" idx="1"/>
          </p:nvPr>
        </p:nvSpPr>
        <p:spPr>
          <a:xfrm>
            <a:off x="1524001" y="3602038"/>
            <a:ext cx="9144001" cy="513385"/>
          </a:xfrm>
        </p:spPr>
        <p:txBody>
          <a:bodyPr/>
          <a:lstStyle>
            <a:lvl1pPr marL="0" indent="0" algn="ctr">
              <a:buNone/>
              <a:defRPr sz="23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F4135B-C3B5-4634-BAA2-9D535D191B13}"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1347396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9"/>
            <a:ext cx="11653523"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09236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743883"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050"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9997898" y="168629"/>
            <a:ext cx="1275437" cy="550052"/>
          </a:xfrm>
        </p:spPr>
        <p:txBody>
          <a:bodyPr wrap="square" lIns="0" rIns="0" anchor="ctr" anchorCtr="0">
            <a:noAutofit/>
          </a:bodyPr>
          <a:lstStyle>
            <a:lvl1pPr marL="0" indent="0" algn="ctr" defTabSz="93201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3" y="487"/>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1"/>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2" y="6044561"/>
            <a:ext cx="428461"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834"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3"/>
            <a:ext cx="3780246" cy="1107739"/>
          </a:xfrm>
        </p:spPr>
        <p:txBody>
          <a:bodyPr/>
          <a:lstStyle>
            <a:lvl1pPr>
              <a:defRPr sz="3999">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3" y="1604088"/>
            <a:ext cx="3780245" cy="430272"/>
          </a:xfrm>
        </p:spPr>
        <p:txBody>
          <a:bodyPr wrap="square">
            <a:spAutoFit/>
          </a:bodyPr>
          <a:lstStyle>
            <a:lvl1pPr marL="0" indent="0">
              <a:spcBef>
                <a:spcPts val="1799"/>
              </a:spcBef>
              <a:buClr>
                <a:schemeClr val="tx1"/>
              </a:buClr>
              <a:buFont typeface="Arial" pitchFamily="34" charset="0"/>
              <a:buNone/>
              <a:defRPr sz="1799">
                <a:solidFill>
                  <a:schemeClr val="bg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07150" y="6057454"/>
            <a:ext cx="3329638" cy="402674"/>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378792" y="121603"/>
            <a:ext cx="644100"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5945">
                <a:defRPr/>
              </a:pPr>
              <a:endParaRPr lang="en-US" sz="1764" kern="0" dirty="0">
                <a:solidFill>
                  <a:srgbClr val="505050"/>
                </a:solidFill>
                <a:latin typeface="Segoe UI Semilight"/>
              </a:endParaRPr>
            </a:p>
          </p:txBody>
        </p:sp>
      </p:grpSp>
      <p:sp>
        <p:nvSpPr>
          <p:cNvPr id="19" name="Content Placeholder 25"/>
          <p:cNvSpPr>
            <a:spLocks noGrp="1"/>
          </p:cNvSpPr>
          <p:nvPr>
            <p:ph sz="quarter" idx="14"/>
          </p:nvPr>
        </p:nvSpPr>
        <p:spPr>
          <a:xfrm>
            <a:off x="4800601" y="288927"/>
            <a:ext cx="6096000" cy="6172997"/>
          </a:xfrm>
        </p:spPr>
        <p:txBody>
          <a:bodyPr>
            <a:noAutofit/>
          </a:bodyPr>
          <a:lstStyle>
            <a:lvl1pPr marL="0" indent="0">
              <a:buNone/>
              <a:defRPr sz="2799"/>
            </a:lvl1pPr>
            <a:lvl2pPr marL="335979"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81360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023957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097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57481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67491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458060"/>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04916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92330147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88950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412096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146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28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0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383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11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5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363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473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6579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9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65825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093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48457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126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3070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9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68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2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412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11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981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5236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1572528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2537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178716382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4146147"/>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05274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4966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1"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172575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6023361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070718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232286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923889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06633662"/>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5598057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7984937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3778106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7145124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3756783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7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903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57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6018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30754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87706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2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38939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430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867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74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799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8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58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50701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742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theme" Target="../theme/theme10.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image" Target="../media/image37.png"/><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image" Target="../media/image18.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image" Target="../media/image1.emf"/><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image" Target="../media/image18.emf"/><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theme" Target="../theme/theme12.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9" Type="http://schemas.openxmlformats.org/officeDocument/2006/relationships/slideLayout" Target="../slideLayouts/slideLayout299.xml"/><Relationship Id="rId21" Type="http://schemas.openxmlformats.org/officeDocument/2006/relationships/slideLayout" Target="../slideLayouts/slideLayout281.xml"/><Relationship Id="rId34" Type="http://schemas.openxmlformats.org/officeDocument/2006/relationships/slideLayout" Target="../slideLayouts/slideLayout294.xml"/><Relationship Id="rId42" Type="http://schemas.openxmlformats.org/officeDocument/2006/relationships/slideLayout" Target="../slideLayouts/slideLayout302.xml"/><Relationship Id="rId47" Type="http://schemas.openxmlformats.org/officeDocument/2006/relationships/theme" Target="../theme/theme13.xml"/><Relationship Id="rId7" Type="http://schemas.openxmlformats.org/officeDocument/2006/relationships/slideLayout" Target="../slideLayouts/slideLayout26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9" Type="http://schemas.openxmlformats.org/officeDocument/2006/relationships/slideLayout" Target="../slideLayouts/slideLayout289.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slideLayout" Target="../slideLayouts/slideLayout292.xml"/><Relationship Id="rId37" Type="http://schemas.openxmlformats.org/officeDocument/2006/relationships/slideLayout" Target="../slideLayouts/slideLayout297.xml"/><Relationship Id="rId40" Type="http://schemas.openxmlformats.org/officeDocument/2006/relationships/slideLayout" Target="../slideLayouts/slideLayout300.xml"/><Relationship Id="rId45" Type="http://schemas.openxmlformats.org/officeDocument/2006/relationships/slideLayout" Target="../slideLayouts/slideLayout305.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36" Type="http://schemas.openxmlformats.org/officeDocument/2006/relationships/slideLayout" Target="../slideLayouts/slideLayout296.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slideLayout" Target="../slideLayouts/slideLayout291.xml"/><Relationship Id="rId44" Type="http://schemas.openxmlformats.org/officeDocument/2006/relationships/slideLayout" Target="../slideLayouts/slideLayout304.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 Id="rId35" Type="http://schemas.openxmlformats.org/officeDocument/2006/relationships/slideLayout" Target="../slideLayouts/slideLayout295.xml"/><Relationship Id="rId43" Type="http://schemas.openxmlformats.org/officeDocument/2006/relationships/slideLayout" Target="../slideLayouts/slideLayout303.xml"/><Relationship Id="rId48" Type="http://schemas.openxmlformats.org/officeDocument/2006/relationships/image" Target="../media/image49.emf"/><Relationship Id="rId8" Type="http://schemas.openxmlformats.org/officeDocument/2006/relationships/slideLayout" Target="../slideLayouts/slideLayout268.xml"/><Relationship Id="rId3" Type="http://schemas.openxmlformats.org/officeDocument/2006/relationships/slideLayout" Target="../slideLayouts/slideLayout263.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33" Type="http://schemas.openxmlformats.org/officeDocument/2006/relationships/slideLayout" Target="../slideLayouts/slideLayout293.xml"/><Relationship Id="rId38" Type="http://schemas.openxmlformats.org/officeDocument/2006/relationships/slideLayout" Target="../slideLayouts/slideLayout298.xml"/><Relationship Id="rId46" Type="http://schemas.openxmlformats.org/officeDocument/2006/relationships/slideLayout" Target="../slideLayouts/slideLayout306.xml"/><Relationship Id="rId20" Type="http://schemas.openxmlformats.org/officeDocument/2006/relationships/slideLayout" Target="../slideLayouts/slideLayout280.xml"/><Relationship Id="rId41"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26" Type="http://schemas.openxmlformats.org/officeDocument/2006/relationships/theme" Target="../theme/theme14.xml"/><Relationship Id="rId3" Type="http://schemas.openxmlformats.org/officeDocument/2006/relationships/slideLayout" Target="../slideLayouts/slideLayout309.xml"/><Relationship Id="rId21" Type="http://schemas.openxmlformats.org/officeDocument/2006/relationships/slideLayout" Target="../slideLayouts/slideLayout327.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5" Type="http://schemas.openxmlformats.org/officeDocument/2006/relationships/slideLayout" Target="../slideLayouts/slideLayout331.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slideLayout" Target="../slideLayouts/slideLayout326.xml"/><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24" Type="http://schemas.openxmlformats.org/officeDocument/2006/relationships/slideLayout" Target="../slideLayouts/slideLayout330.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23" Type="http://schemas.openxmlformats.org/officeDocument/2006/relationships/slideLayout" Target="../slideLayouts/slideLayout329.xml"/><Relationship Id="rId10" Type="http://schemas.openxmlformats.org/officeDocument/2006/relationships/slideLayout" Target="../slideLayouts/slideLayout316.xml"/><Relationship Id="rId19" Type="http://schemas.openxmlformats.org/officeDocument/2006/relationships/slideLayout" Target="../slideLayouts/slideLayout32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 Id="rId22" Type="http://schemas.openxmlformats.org/officeDocument/2006/relationships/slideLayout" Target="../slideLayouts/slideLayout328.xml"/><Relationship Id="rId27" Type="http://schemas.openxmlformats.org/officeDocument/2006/relationships/image" Target="../media/image58.png"/></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26" Type="http://schemas.openxmlformats.org/officeDocument/2006/relationships/slideLayout" Target="../slideLayouts/slideLayout357.xml"/><Relationship Id="rId39" Type="http://schemas.openxmlformats.org/officeDocument/2006/relationships/slideLayout" Target="../slideLayouts/slideLayout370.xml"/><Relationship Id="rId21" Type="http://schemas.openxmlformats.org/officeDocument/2006/relationships/slideLayout" Target="../slideLayouts/slideLayout352.xml"/><Relationship Id="rId34" Type="http://schemas.openxmlformats.org/officeDocument/2006/relationships/slideLayout" Target="../slideLayouts/slideLayout365.xml"/><Relationship Id="rId42" Type="http://schemas.openxmlformats.org/officeDocument/2006/relationships/slideLayout" Target="../slideLayouts/slideLayout373.xml"/><Relationship Id="rId47" Type="http://schemas.openxmlformats.org/officeDocument/2006/relationships/theme" Target="../theme/theme15.xml"/><Relationship Id="rId7" Type="http://schemas.openxmlformats.org/officeDocument/2006/relationships/slideLayout" Target="../slideLayouts/slideLayout338.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9" Type="http://schemas.openxmlformats.org/officeDocument/2006/relationships/slideLayout" Target="../slideLayouts/slideLayout360.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24" Type="http://schemas.openxmlformats.org/officeDocument/2006/relationships/slideLayout" Target="../slideLayouts/slideLayout355.xml"/><Relationship Id="rId32" Type="http://schemas.openxmlformats.org/officeDocument/2006/relationships/slideLayout" Target="../slideLayouts/slideLayout363.xml"/><Relationship Id="rId37" Type="http://schemas.openxmlformats.org/officeDocument/2006/relationships/slideLayout" Target="../slideLayouts/slideLayout368.xml"/><Relationship Id="rId40" Type="http://schemas.openxmlformats.org/officeDocument/2006/relationships/slideLayout" Target="../slideLayouts/slideLayout371.xml"/><Relationship Id="rId45" Type="http://schemas.openxmlformats.org/officeDocument/2006/relationships/slideLayout" Target="../slideLayouts/slideLayout376.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28" Type="http://schemas.openxmlformats.org/officeDocument/2006/relationships/slideLayout" Target="../slideLayouts/slideLayout359.xml"/><Relationship Id="rId36" Type="http://schemas.openxmlformats.org/officeDocument/2006/relationships/slideLayout" Target="../slideLayouts/slideLayout367.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31" Type="http://schemas.openxmlformats.org/officeDocument/2006/relationships/slideLayout" Target="../slideLayouts/slideLayout362.xml"/><Relationship Id="rId44" Type="http://schemas.openxmlformats.org/officeDocument/2006/relationships/slideLayout" Target="../slideLayouts/slideLayout375.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 Id="rId22" Type="http://schemas.openxmlformats.org/officeDocument/2006/relationships/slideLayout" Target="../slideLayouts/slideLayout353.xml"/><Relationship Id="rId27" Type="http://schemas.openxmlformats.org/officeDocument/2006/relationships/slideLayout" Target="../slideLayouts/slideLayout358.xml"/><Relationship Id="rId30" Type="http://schemas.openxmlformats.org/officeDocument/2006/relationships/slideLayout" Target="../slideLayouts/slideLayout361.xml"/><Relationship Id="rId35" Type="http://schemas.openxmlformats.org/officeDocument/2006/relationships/slideLayout" Target="../slideLayouts/slideLayout366.xml"/><Relationship Id="rId43" Type="http://schemas.openxmlformats.org/officeDocument/2006/relationships/slideLayout" Target="../slideLayouts/slideLayout374.xml"/><Relationship Id="rId8" Type="http://schemas.openxmlformats.org/officeDocument/2006/relationships/slideLayout" Target="../slideLayouts/slideLayout339.xml"/><Relationship Id="rId3" Type="http://schemas.openxmlformats.org/officeDocument/2006/relationships/slideLayout" Target="../slideLayouts/slideLayout334.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33" Type="http://schemas.openxmlformats.org/officeDocument/2006/relationships/slideLayout" Target="../slideLayouts/slideLayout364.xml"/><Relationship Id="rId38" Type="http://schemas.openxmlformats.org/officeDocument/2006/relationships/slideLayout" Target="../slideLayouts/slideLayout369.xml"/><Relationship Id="rId46" Type="http://schemas.openxmlformats.org/officeDocument/2006/relationships/slideLayout" Target="../slideLayouts/slideLayout377.xml"/><Relationship Id="rId20" Type="http://schemas.openxmlformats.org/officeDocument/2006/relationships/slideLayout" Target="../slideLayouts/slideLayout351.xml"/><Relationship Id="rId41" Type="http://schemas.openxmlformats.org/officeDocument/2006/relationships/slideLayout" Target="../slideLayouts/slideLayout3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image" Target="../media/image1.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theme" Target="../theme/theme4.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19.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theme" Target="../theme/theme5.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image" Target="../media/image1.emf"/><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6.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image" Target="../media/image1.emf"/><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theme" Target="../theme/theme7.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theme" Target="../theme/theme8.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image" Target="../media/image1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21" Type="http://schemas.openxmlformats.org/officeDocument/2006/relationships/theme" Target="../theme/theme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image" Target="../media/image33.png"/><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61604275"/>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597089"/>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5" r:id="rId28"/>
    <p:sldLayoutId id="2147484981"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7181363"/>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3" r:id="rId19"/>
    <p:sldLayoutId id="2147485005" r:id="rId20"/>
    <p:sldLayoutId id="2147485006" r:id="rId21"/>
    <p:sldLayoutId id="2147485015" r:id="rId22"/>
    <p:sldLayoutId id="2147485018" r:id="rId23"/>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4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3153731800"/>
      </p:ext>
    </p:extLst>
  </p:cSld>
  <p:clrMap bg1="lt1" tx1="dk1" bg2="lt2" tx2="dk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4" r:id="rId13"/>
    <p:sldLayoutId id="2147485035" r:id="rId14"/>
    <p:sldLayoutId id="2147485036" r:id="rId15"/>
    <p:sldLayoutId id="2147485037" r:id="rId16"/>
    <p:sldLayoutId id="2147485038" r:id="rId17"/>
    <p:sldLayoutId id="2147485039" r:id="rId18"/>
    <p:sldLayoutId id="2147485040" r:id="rId19"/>
    <p:sldLayoutId id="2147485041" r:id="rId20"/>
    <p:sldLayoutId id="2147485042" r:id="rId21"/>
    <p:sldLayoutId id="2147485043" r:id="rId22"/>
    <p:sldLayoutId id="2147485044" r:id="rId23"/>
    <p:sldLayoutId id="2147485045" r:id="rId24"/>
    <p:sldLayoutId id="2147485046" r:id="rId25"/>
    <p:sldLayoutId id="2147485047" r:id="rId26"/>
    <p:sldLayoutId id="2147485048" r:id="rId27"/>
    <p:sldLayoutId id="2147485049" r:id="rId28"/>
    <p:sldLayoutId id="2147485050"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7" r:id="rId46"/>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859924510"/>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10" y="-8231"/>
            <a:ext cx="936898" cy="5662632"/>
            <a:chOff x="12618967" y="-8395"/>
            <a:chExt cx="955684" cy="5775360"/>
          </a:xfrm>
        </p:grpSpPr>
        <p:grpSp>
          <p:nvGrpSpPr>
            <p:cNvPr id="18" name="Group 17"/>
            <p:cNvGrpSpPr/>
            <p:nvPr userDrawn="1"/>
          </p:nvGrpSpPr>
          <p:grpSpPr>
            <a:xfrm>
              <a:off x="12618967" y="-8395"/>
              <a:ext cx="955684" cy="5724185"/>
              <a:chOff x="12618967" y="-8395"/>
              <a:chExt cx="955684"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741"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741"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7"/>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741"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485574693"/>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8" r:id="rId23"/>
    <p:sldLayoutId id="2147485119" r:id="rId24"/>
    <p:sldLayoutId id="2147485120" r:id="rId25"/>
    <p:sldLayoutId id="2147485121" r:id="rId26"/>
    <p:sldLayoutId id="2147485122" r:id="rId27"/>
    <p:sldLayoutId id="2147485123" r:id="rId28"/>
    <p:sldLayoutId id="2147485124" r:id="rId29"/>
    <p:sldLayoutId id="2147485125" r:id="rId30"/>
    <p:sldLayoutId id="2147485126" r:id="rId31"/>
    <p:sldLayoutId id="2147485127" r:id="rId32"/>
    <p:sldLayoutId id="2147485128" r:id="rId33"/>
    <p:sldLayoutId id="2147485129" r:id="rId34"/>
    <p:sldLayoutId id="2147485130" r:id="rId35"/>
    <p:sldLayoutId id="2147485131" r:id="rId36"/>
    <p:sldLayoutId id="2147485132" r:id="rId37"/>
    <p:sldLayoutId id="2147485133" r:id="rId38"/>
    <p:sldLayoutId id="2147485134" r:id="rId39"/>
    <p:sldLayoutId id="2147485135" r:id="rId40"/>
    <p:sldLayoutId id="2147485136" r:id="rId41"/>
    <p:sldLayoutId id="2147485137" r:id="rId42"/>
    <p:sldLayoutId id="2147485138" r:id="rId43"/>
    <p:sldLayoutId id="2147485139" r:id="rId44"/>
    <p:sldLayoutId id="2147485140" r:id="rId45"/>
    <p:sldLayoutId id="2147485141" r:id="rId46"/>
  </p:sldLayoutIdLst>
  <p:transition>
    <p:fade/>
  </p:transition>
  <p:txStyles>
    <p:titleStyle>
      <a:lvl1pPr algn="l" defTabSz="914004"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575341"/>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982" r:id="rId19"/>
    <p:sldLayoutId id="2147485094" r:id="rId2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4604382"/>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0"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1"/>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57286629"/>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71"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46699"/>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76006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548237"/>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6068380"/>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04808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46.xml"/><Relationship Id="rId5" Type="http://schemas.openxmlformats.org/officeDocument/2006/relationships/image" Target="../media/image74.png"/><Relationship Id="rId4" Type="http://schemas.openxmlformats.org/officeDocument/2006/relationships/image" Target="../media/image73.png"/></Relationships>
</file>

<file path=ppt/slides/_rels/slide1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6.xml"/><Relationship Id="rId1" Type="http://schemas.openxmlformats.org/officeDocument/2006/relationships/slideLayout" Target="../slideLayouts/slideLayout234.xml"/></Relationships>
</file>

<file path=ppt/slides/_rels/slide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237.xml"/><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1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7.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1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8.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9.png"/><Relationship Id="rId1" Type="http://schemas.openxmlformats.org/officeDocument/2006/relationships/slideLayout" Target="../slideLayouts/slideLayout214.xml"/><Relationship Id="rId5" Type="http://schemas.openxmlformats.org/officeDocument/2006/relationships/image" Target="../media/image101.png"/><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14.xml"/><Relationship Id="rId5" Type="http://schemas.openxmlformats.org/officeDocument/2006/relationships/image" Target="../media/image104.png"/><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1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0.xml"/><Relationship Id="rId1" Type="http://schemas.openxmlformats.org/officeDocument/2006/relationships/slideLayout" Target="../slideLayouts/slideLayout214.xml"/><Relationship Id="rId4" Type="http://schemas.openxmlformats.org/officeDocument/2006/relationships/image" Target="../media/image106.png"/></Relationships>
</file>

<file path=ppt/slides/_rels/slide1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1.xml"/><Relationship Id="rId1" Type="http://schemas.openxmlformats.org/officeDocument/2006/relationships/slideLayout" Target="../slideLayouts/slideLayout214.xml"/><Relationship Id="rId4" Type="http://schemas.openxmlformats.org/officeDocument/2006/relationships/image" Target="../media/image107.png"/></Relationships>
</file>

<file path=ppt/slides/_rels/slide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5.jpeg"/><Relationship Id="rId1" Type="http://schemas.openxmlformats.org/officeDocument/2006/relationships/slideLayout" Target="../slideLayouts/slideLayout214.xml"/><Relationship Id="rId5" Type="http://schemas.openxmlformats.org/officeDocument/2006/relationships/image" Target="../media/image109.png"/><Relationship Id="rId4" Type="http://schemas.openxmlformats.org/officeDocument/2006/relationships/image" Target="../media/image1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2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2.xml"/><Relationship Id="rId1" Type="http://schemas.openxmlformats.org/officeDocument/2006/relationships/slideLayout" Target="../slideLayouts/slideLayout214.xml"/><Relationship Id="rId4" Type="http://schemas.openxmlformats.org/officeDocument/2006/relationships/image" Target="../media/image1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35.xml"/><Relationship Id="rId4" Type="http://schemas.openxmlformats.org/officeDocument/2006/relationships/image" Target="../media/image112.png"/></Relationships>
</file>

<file path=ppt/slides/_rels/slide22.xml.rels><?xml version="1.0" encoding="UTF-8" standalone="yes"?>
<Relationships xmlns="http://schemas.openxmlformats.org/package/2006/relationships"><Relationship Id="rId2" Type="http://schemas.openxmlformats.org/officeDocument/2006/relationships/hyperlink" Target="https://aka.ms/DesktopAppAssure/" TargetMode="External"/><Relationship Id="rId1" Type="http://schemas.openxmlformats.org/officeDocument/2006/relationships/slideLayout" Target="../slideLayouts/slideLayout2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90.png"/><Relationship Id="rId5" Type="http://schemas.openxmlformats.org/officeDocument/2006/relationships/image" Target="../media/image89.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93.png"/><Relationship Id="rId3" Type="http://schemas.openxmlformats.org/officeDocument/2006/relationships/tags" Target="../tags/tag22.xml"/><Relationship Id="rId7" Type="http://schemas.openxmlformats.org/officeDocument/2006/relationships/image" Target="../media/image115.emf"/><Relationship Id="rId12" Type="http://schemas.openxmlformats.org/officeDocument/2006/relationships/image" Target="../media/image118.svg"/><Relationship Id="rId2" Type="http://schemas.openxmlformats.org/officeDocument/2006/relationships/tags" Target="../tags/tag21.xml"/><Relationship Id="rId1" Type="http://schemas.openxmlformats.org/officeDocument/2006/relationships/vmlDrawing" Target="../drawings/vmlDrawing20.vml"/><Relationship Id="rId6" Type="http://schemas.openxmlformats.org/officeDocument/2006/relationships/oleObject" Target="../embeddings/oleObject20.bin"/><Relationship Id="rId11" Type="http://schemas.openxmlformats.org/officeDocument/2006/relationships/image" Target="../media/image117.png"/><Relationship Id="rId5" Type="http://schemas.openxmlformats.org/officeDocument/2006/relationships/notesSlide" Target="../notesSlides/notesSlide15.xml"/><Relationship Id="rId10" Type="http://schemas.openxmlformats.org/officeDocument/2006/relationships/image" Target="../media/image89.png"/><Relationship Id="rId4" Type="http://schemas.openxmlformats.org/officeDocument/2006/relationships/slideLayout" Target="../slideLayouts/slideLayout38.xml"/><Relationship Id="rId9" Type="http://schemas.microsoft.com/office/2007/relationships/hdphoto" Target="../media/hdphoto4.wdp"/><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93.png"/><Relationship Id="rId3" Type="http://schemas.openxmlformats.org/officeDocument/2006/relationships/tags" Target="../tags/tag24.xml"/><Relationship Id="rId7" Type="http://schemas.openxmlformats.org/officeDocument/2006/relationships/image" Target="../media/image115.emf"/><Relationship Id="rId12" Type="http://schemas.openxmlformats.org/officeDocument/2006/relationships/image" Target="../media/image118.svg"/><Relationship Id="rId2" Type="http://schemas.openxmlformats.org/officeDocument/2006/relationships/tags" Target="../tags/tag23.xml"/><Relationship Id="rId1" Type="http://schemas.openxmlformats.org/officeDocument/2006/relationships/vmlDrawing" Target="../drawings/vmlDrawing21.vml"/><Relationship Id="rId6" Type="http://schemas.openxmlformats.org/officeDocument/2006/relationships/oleObject" Target="../embeddings/oleObject21.bin"/><Relationship Id="rId11" Type="http://schemas.openxmlformats.org/officeDocument/2006/relationships/image" Target="../media/image117.png"/><Relationship Id="rId5" Type="http://schemas.openxmlformats.org/officeDocument/2006/relationships/notesSlide" Target="../notesSlides/notesSlide16.xml"/><Relationship Id="rId10" Type="http://schemas.openxmlformats.org/officeDocument/2006/relationships/image" Target="../media/image89.png"/><Relationship Id="rId4" Type="http://schemas.openxmlformats.org/officeDocument/2006/relationships/slideLayout" Target="../slideLayouts/slideLayout38.xml"/><Relationship Id="rId9" Type="http://schemas.microsoft.com/office/2007/relationships/hdphoto" Target="../media/hdphoto4.wdp"/><Relationship Id="rId14" Type="http://schemas.openxmlformats.org/officeDocument/2006/relationships/image" Target="../media/image9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hyperlink" Target="https://azure.microsoft.com/en-us/pricing/details/virtual-desktop" TargetMode="Externa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hyperlink" Target="https://azure.microsoft.com/en-us/pricing/details/virtual-desktop"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7" Type="http://schemas.openxmlformats.org/officeDocument/2006/relationships/image" Target="../media/image119.png"/><Relationship Id="rId2" Type="http://schemas.openxmlformats.org/officeDocument/2006/relationships/hyperlink" Target="https://azure.microsoft.com/en-us/pricing/calculator/?service=virtual-desktop" TargetMode="External"/><Relationship Id="rId1" Type="http://schemas.openxmlformats.org/officeDocument/2006/relationships/slideLayout" Target="../slideLayouts/slideLayout214.xml"/><Relationship Id="rId6" Type="http://schemas.openxmlformats.org/officeDocument/2006/relationships/hyperlink" Target="https://docs.microsoft.com/en-us/azure/virtual-desktop/set-up-scaling-script" TargetMode="External"/><Relationship Id="rId5" Type="http://schemas.openxmlformats.org/officeDocument/2006/relationships/hyperlink" Target="https://docs.microsoft.com/en-us/azure/automation/automation-solution-vm-management" TargetMode="External"/><Relationship Id="rId4" Type="http://schemas.openxmlformats.org/officeDocument/2006/relationships/hyperlink" Target="https://azure.microsoft.com/en-us/pricing/hybrid-benefit/"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virtual-desktop/configure-vm-gpu" TargetMode="External"/><Relationship Id="rId2" Type="http://schemas.openxmlformats.org/officeDocument/2006/relationships/hyperlink" Target="https://docs.microsoft.com/en-us/azure/virtual-machines/troubleshooting/custom-routes-enable-kms-activation" TargetMode="External"/><Relationship Id="rId1" Type="http://schemas.openxmlformats.org/officeDocument/2006/relationships/slideLayout" Target="../slideLayouts/slideLayout214.xml"/><Relationship Id="rId6" Type="http://schemas.openxmlformats.org/officeDocument/2006/relationships/hyperlink" Target="https://docs.microsoft.com/en-us/azure/virtual-desktop/install-office-on-wvd-master-image" TargetMode="External"/><Relationship Id="rId5" Type="http://schemas.openxmlformats.org/officeDocument/2006/relationships/hyperlink" Target="http://purerds.org/windows-virtual-desktop/windows-virtual-desktop-shadowing/" TargetMode="External"/><Relationship Id="rId4" Type="http://schemas.openxmlformats.org/officeDocument/2006/relationships/hyperlink" Target="https://docs.microsoft.com/en-us/azure/virtual-desktop/customize-rdp-propertie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pricing/details/virtual-desktop/" TargetMode="External"/><Relationship Id="rId7"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16.xml"/><Relationship Id="rId6" Type="http://schemas.openxmlformats.org/officeDocument/2006/relationships/hyperlink" Target="https://azure.microsoft.com/en-us/services/virtual-desktop/assessment/" TargetMode="External"/><Relationship Id="rId5" Type="http://schemas.openxmlformats.org/officeDocument/2006/relationships/hyperlink" Target="https://docs.microsoft.com/en-us/azure/virtual-desktop/bandwidth-recommendations" TargetMode="External"/><Relationship Id="rId4" Type="http://schemas.openxmlformats.org/officeDocument/2006/relationships/hyperlink" Target="https://azure.microsoft.com/en-us/pricing/calculator/?service=virtual-desktop"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s://docs.microsoft.com/en-us/azure/virtual-desktop/bandwidth-recommendations" TargetMode="External"/><Relationship Id="rId1" Type="http://schemas.openxmlformats.org/officeDocument/2006/relationships/slideLayout" Target="../slideLayouts/slideLayout116.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120.xml"/><Relationship Id="rId1" Type="http://schemas.openxmlformats.org/officeDocument/2006/relationships/vmlDrawing" Target="../drawings/vmlDrawing22.vml"/><Relationship Id="rId6" Type="http://schemas.openxmlformats.org/officeDocument/2006/relationships/image" Target="../media/image122.emf"/><Relationship Id="rId5" Type="http://schemas.openxmlformats.org/officeDocument/2006/relationships/package" Target="../embeddings/Microsoft_Excel_Worksheet1.xlsx"/><Relationship Id="rId4" Type="http://schemas.openxmlformats.org/officeDocument/2006/relationships/image" Target="../media/image12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8.xml"/></Relationships>
</file>

<file path=ppt/slides/_rels/slide3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3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image" Target="../media/image124.png"/><Relationship Id="rId1" Type="http://schemas.openxmlformats.org/officeDocument/2006/relationships/slideLayout" Target="../slideLayouts/slideLayout245.xml"/><Relationship Id="rId5" Type="http://schemas.openxmlformats.org/officeDocument/2006/relationships/hyperlink" Target="mailto:team8userf@hackwvd.net" TargetMode="External"/><Relationship Id="rId4" Type="http://schemas.openxmlformats.org/officeDocument/2006/relationships/hyperlink" Target="mailto:team1usera@hackwvd.ne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42.xml"/><Relationship Id="rId4" Type="http://schemas.openxmlformats.org/officeDocument/2006/relationships/hyperlink" Target="https://docs.microsoft.com/en-us/azure/active-directory/b2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40.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hyperlink" Target="https://account.activedirectory.windowsazure.com/" TargetMode="External"/><Relationship Id="rId1" Type="http://schemas.openxmlformats.org/officeDocument/2006/relationships/slideLayout" Target="../slideLayouts/slideLayout339.xml"/><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4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42.xml"/></Relationships>
</file>

<file path=ppt/slides/_rels/slide4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42.xml"/></Relationships>
</file>

<file path=ppt/slides/_rels/slide45.xml.rels><?xml version="1.0" encoding="UTF-8" standalone="yes"?>
<Relationships xmlns="http://schemas.openxmlformats.org/package/2006/relationships"><Relationship Id="rId2" Type="http://schemas.openxmlformats.org/officeDocument/2006/relationships/hyperlink" Target="https://azure.microsoft.com/en-us/documentation/articles/powershell-install-configure/" TargetMode="External"/><Relationship Id="rId1" Type="http://schemas.openxmlformats.org/officeDocument/2006/relationships/slideLayout" Target="../slideLayouts/slideLayout2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6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8.xml"/></Relationships>
</file>

<file path=ppt/slides/_rels/slide50.xml.rels><?xml version="1.0" encoding="UTF-8" standalone="yes"?>
<Relationships xmlns="http://schemas.openxmlformats.org/package/2006/relationships"><Relationship Id="rId8" Type="http://schemas.openxmlformats.org/officeDocument/2006/relationships/hyperlink" Target="https://docs.microsoft.com/en-us/azure/virtual-desktop/set-up-customize-master-image" TargetMode="External"/><Relationship Id="rId3" Type="http://schemas.openxmlformats.org/officeDocument/2006/relationships/hyperlink" Target="https://docs.microsoft.com/en-us/azure/virtual-desktop/tenant-setup-azure-active-directory#grant-azure-active-directory-permissions-to-the-windows-virtual-desktop-preview-service" TargetMode="External"/><Relationship Id="rId7" Type="http://schemas.openxmlformats.org/officeDocument/2006/relationships/hyperlink" Target="https://docs.microsoft.com/en-us/azure/virtual-desktop/create-host-pools-user-profile" TargetMode="External"/><Relationship Id="rId12" Type="http://schemas.openxmlformats.org/officeDocument/2006/relationships/hyperlink" Target="https://rdweb.wvd.microsoft.com/webclient/index.html" TargetMode="External"/><Relationship Id="rId2" Type="http://schemas.openxmlformats.org/officeDocument/2006/relationships/hyperlink" Target="https://docs.microsoft.com/en-us/azure/virtual-desktop/overview#requirements" TargetMode="External"/><Relationship Id="rId1" Type="http://schemas.openxmlformats.org/officeDocument/2006/relationships/slideLayout" Target="../slideLayouts/slideLayout255.xml"/><Relationship Id="rId6" Type="http://schemas.openxmlformats.org/officeDocument/2006/relationships/hyperlink" Target="https://docs.microsoft.com/en-us/azure/virtual-desktop/create-service-principal-role-powershell" TargetMode="External"/><Relationship Id="rId11" Type="http://schemas.openxmlformats.org/officeDocument/2006/relationships/hyperlink" Target="https://microsoft-my.sharepoint.com/personal/edebord_microsoft_com/Documents/02%20-%20Customers/Azure%20Focus%20Hours/20190305%20-%20Recordings" TargetMode="External"/><Relationship Id="rId5" Type="http://schemas.openxmlformats.org/officeDocument/2006/relationships/hyperlink" Target="https://docs.microsoft.com/en-us/azure/virtual-desktop/tenant-setup-azure-active-directory#create-a-windows-virtual-desktop-preview-tenant" TargetMode="External"/><Relationship Id="rId10" Type="http://schemas.openxmlformats.org/officeDocument/2006/relationships/hyperlink" Target="https://docs.microsoft.com/en-us/azure/virtual-desktop/manage-app-groups" TargetMode="External"/><Relationship Id="rId4" Type="http://schemas.openxmlformats.org/officeDocument/2006/relationships/hyperlink" Target="https://docs.microsoft.com/en-us/azure/virtual-desktop/tenant-setup-azure-active-directory#assign-the-tenantcreator-application-role-to-a-user-in-your-azure-active-directory-tenant" TargetMode="External"/><Relationship Id="rId9" Type="http://schemas.openxmlformats.org/officeDocument/2006/relationships/hyperlink" Target="https://docs.microsoft.com/en-us/azure/virtual-desktop/create-host-pools-azure-marketplace" TargetMode="Externa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55.xml"/><Relationship Id="rId7" Type="http://schemas.openxmlformats.org/officeDocument/2006/relationships/hyperlink" Target="mailto:rmcbrine@microsoft.com" TargetMode="External"/><Relationship Id="rId2" Type="http://schemas.openxmlformats.org/officeDocument/2006/relationships/tags" Target="../tags/tag25.xml"/><Relationship Id="rId1" Type="http://schemas.openxmlformats.org/officeDocument/2006/relationships/vmlDrawing" Target="../drawings/vmlDrawing23.vml"/><Relationship Id="rId6" Type="http://schemas.openxmlformats.org/officeDocument/2006/relationships/image" Target="../media/image115.emf"/><Relationship Id="rId5" Type="http://schemas.openxmlformats.org/officeDocument/2006/relationships/oleObject" Target="../embeddings/oleObject22.bin"/><Relationship Id="rId4"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fslogix/install-ht" TargetMode="External"/><Relationship Id="rId2" Type="http://schemas.openxmlformats.org/officeDocument/2006/relationships/hyperlink" Target="https://nam06.safelinks.protection.outlook.com/?url=https%3A%2F%2Frichardstk.com%2F2013%2F11%2F29%2Fcreate-a-dedicated-account-to-join-computers-to-a-domain%2F&amp;data=02%7C01%7Cmgarriga%40microsoft.com%7Cb21763a3e873404b4f8408d79a9f21f7%7C72f988bf86f141af91ab2d7cd011db47%7C1%7C0%7C637147880567380129&amp;sdata=8xLCK5rwvvvecL7VMfzDxCxV3GPxsMXuvHlx1L9fyUE%3D&amp;reserved=0" TargetMode="External"/><Relationship Id="rId1" Type="http://schemas.openxmlformats.org/officeDocument/2006/relationships/slideLayout" Target="../slideLayouts/slideLayout242.xml"/><Relationship Id="rId4" Type="http://schemas.openxmlformats.org/officeDocument/2006/relationships/hyperlink" Target="https://docs.microsoft.com/en-us/fslogix/use-group-policy-templates-ht"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virtual-machines/troubleshooting/custom-routes-enable-kms-activation" TargetMode="External"/><Relationship Id="rId2" Type="http://schemas.openxmlformats.org/officeDocument/2006/relationships/hyperlink" Target="https://docs.microsoft.com/en-us/azure/virtual-desktop/overview" TargetMode="External"/><Relationship Id="rId1" Type="http://schemas.openxmlformats.org/officeDocument/2006/relationships/slideLayout" Target="../slideLayouts/slideLayout242.xml"/></Relationships>
</file>

<file path=ppt/slides/_rels/slide5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7.emf"/><Relationship Id="rId7" Type="http://schemas.openxmlformats.org/officeDocument/2006/relationships/image" Target="../media/image139.png"/><Relationship Id="rId2" Type="http://schemas.openxmlformats.org/officeDocument/2006/relationships/image" Target="../media/image135.png"/><Relationship Id="rId1" Type="http://schemas.openxmlformats.org/officeDocument/2006/relationships/slideLayout" Target="../slideLayouts/slideLayout259.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55.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15.emf"/><Relationship Id="rId2" Type="http://schemas.openxmlformats.org/officeDocument/2006/relationships/tags" Target="../tags/tag26.xml"/><Relationship Id="rId1" Type="http://schemas.openxmlformats.org/officeDocument/2006/relationships/vmlDrawing" Target="../drawings/vmlDrawing24.vml"/><Relationship Id="rId6" Type="http://schemas.openxmlformats.org/officeDocument/2006/relationships/oleObject" Target="../embeddings/oleObject23.bin"/><Relationship Id="rId5" Type="http://schemas.openxmlformats.org/officeDocument/2006/relationships/notesSlide" Target="../notesSlides/notesSlide20.xml"/><Relationship Id="rId4" Type="http://schemas.openxmlformats.org/officeDocument/2006/relationships/slideLayout" Target="../slideLayouts/slideLayout255.xml"/></Relationships>
</file>

<file path=ppt/slides/_rels/slide56.xml.rels><?xml version="1.0" encoding="UTF-8" standalone="yes"?>
<Relationships xmlns="http://schemas.openxmlformats.org/package/2006/relationships"><Relationship Id="rId8" Type="http://schemas.openxmlformats.org/officeDocument/2006/relationships/hyperlink" Target="https://docs.microsoft.com/en-us/azure/active-directory/hybrid/how-to-connect-install-express" TargetMode="External"/><Relationship Id="rId3" Type="http://schemas.openxmlformats.org/officeDocument/2006/relationships/image" Target="../media/image136.png"/><Relationship Id="rId7" Type="http://schemas.openxmlformats.org/officeDocument/2006/relationships/hyperlink" Target="https://azure.microsoft.com/en-us/resources/templates/active-directory-new-domain/" TargetMode="External"/><Relationship Id="rId2" Type="http://schemas.openxmlformats.org/officeDocument/2006/relationships/image" Target="../media/image127.emf"/><Relationship Id="rId1" Type="http://schemas.openxmlformats.org/officeDocument/2006/relationships/slideLayout" Target="../slideLayouts/slideLayout259.xml"/><Relationship Id="rId6" Type="http://schemas.openxmlformats.org/officeDocument/2006/relationships/image" Target="../media/image142.png"/><Relationship Id="rId5" Type="http://schemas.openxmlformats.org/officeDocument/2006/relationships/hyperlink" Target="https://docs.microsoft.com/en-us/azure/active-directory/fundamentals/add-custom-domain" TargetMode="External"/><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8" Type="http://schemas.openxmlformats.org/officeDocument/2006/relationships/hyperlink" Target="NULL" TargetMode="External"/><Relationship Id="rId3" Type="http://schemas.openxmlformats.org/officeDocument/2006/relationships/hyperlink" Target="https://azure.microsoft.com/en-us/resources/templates/active-directory-new-domain/" TargetMode="External"/><Relationship Id="rId7" Type="http://schemas.openxmlformats.org/officeDocument/2006/relationships/image" Target="../media/image144.png"/><Relationship Id="rId2" Type="http://schemas.openxmlformats.org/officeDocument/2006/relationships/image" Target="../media/image127.emf"/><Relationship Id="rId1" Type="http://schemas.openxmlformats.org/officeDocument/2006/relationships/slideLayout" Target="../slideLayouts/slideLayout259.xml"/><Relationship Id="rId6" Type="http://schemas.openxmlformats.org/officeDocument/2006/relationships/image" Target="../media/image143.png"/><Relationship Id="rId11" Type="http://schemas.openxmlformats.org/officeDocument/2006/relationships/image" Target="../media/image145.png"/><Relationship Id="rId5" Type="http://schemas.openxmlformats.org/officeDocument/2006/relationships/hyperlink" Target="https://rdweb.wvd.microsoft.com/" TargetMode="External"/><Relationship Id="rId10" Type="http://schemas.openxmlformats.org/officeDocument/2006/relationships/hyperlink" Target="https://docs.microsoft.com/en-us/azure/virtual-desktop/tenant-setup-azure-active-directory#assign-the-tenantcreator-application-role-to-a-user-in-your-azure-active-directory-tenant" TargetMode="External"/><Relationship Id="rId4" Type="http://schemas.openxmlformats.org/officeDocument/2006/relationships/hyperlink" Target="https://techcommunity.microsoft.com/t5/Windows-IT-Pro-Blog/Getting-started-with-Windows-Virtual-Desktop/ba-p/391054" TargetMode="External"/><Relationship Id="rId9" Type="http://schemas.openxmlformats.org/officeDocument/2006/relationships/hyperlink" Target="https://admin.microsoft.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https://docs.microsoft.com/en-us/azure/virtual-desktop/virtual-desktop-fall-2019/tenant-setup-azure-active-directory#grant-permissions-to-windows-virtual-desktop" TargetMode="External"/><Relationship Id="rId7"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45.xml"/><Relationship Id="rId6" Type="http://schemas.openxmlformats.org/officeDocument/2006/relationships/image" Target="../media/image90.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hyperlink" Target="https://rdweb.wvd.microsoft.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4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8.png"/><Relationship Id="rId2" Type="http://schemas.openxmlformats.org/officeDocument/2006/relationships/slideLayout" Target="../slideLayouts/slideLayout213.xml"/><Relationship Id="rId1" Type="http://schemas.openxmlformats.org/officeDocument/2006/relationships/tags" Target="../tags/tag2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59.xml"/></Relationships>
</file>

<file path=ppt/slides/_rels/slide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59.xml"/></Relationships>
</file>

<file path=ppt/slides/_rels/slide7.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21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4.xml"/><Relationship Id="rId1" Type="http://schemas.openxmlformats.org/officeDocument/2006/relationships/slideLayout" Target="../slideLayouts/slideLayout217.xml"/><Relationship Id="rId6" Type="http://schemas.openxmlformats.org/officeDocument/2006/relationships/image" Target="../media/image90.png"/><Relationship Id="rId5" Type="http://schemas.openxmlformats.org/officeDocument/2006/relationships/image" Target="../media/image89.png"/><Relationship Id="rId4" Type="http://schemas.microsoft.com/office/2007/relationships/hdphoto" Target="../media/hdphoto2.wdp"/><Relationship Id="rId9" Type="http://schemas.openxmlformats.org/officeDocument/2006/relationships/image" Target="../media/image9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5"/>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Skilling Workshop</a:t>
            </a: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582041" y="3860185"/>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Content by:  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BD13C-A815-4ED5-9D0E-0D6C42A134D1}"/>
              </a:ext>
            </a:extLst>
          </p:cNvPr>
          <p:cNvSpPr>
            <a:spLocks noGrp="1"/>
          </p:cNvSpPr>
          <p:nvPr>
            <p:ph type="title"/>
          </p:nvPr>
        </p:nvSpPr>
        <p:spPr/>
        <p:txBody>
          <a:bodyPr/>
          <a:lstStyle/>
          <a:p>
            <a:r>
              <a:rPr lang="en-US" dirty="0"/>
              <a:t>Windows Virtual Desktop</a:t>
            </a:r>
            <a:br>
              <a:rPr lang="en-US" dirty="0"/>
            </a:br>
            <a:endParaRPr lang="en-US" dirty="0"/>
          </a:p>
        </p:txBody>
      </p:sp>
      <p:pic>
        <p:nvPicPr>
          <p:cNvPr id="5" name="Picture Placeholder 4" descr="A person sitting at a table using a computer&#10;&#10;Description generated with very high confidence">
            <a:extLst>
              <a:ext uri="{FF2B5EF4-FFF2-40B4-BE49-F238E27FC236}">
                <a16:creationId xmlns:a16="http://schemas.microsoft.com/office/drawing/2014/main" id="{DCA64632-E8A8-4F2A-BFE9-DAEFFEFF5D27}"/>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6209610" y="489"/>
            <a:ext cx="5982390" cy="6857027"/>
          </a:xfrm>
          <a:prstGeom prst="rect">
            <a:avLst/>
          </a:prstGeom>
        </p:spPr>
      </p:pic>
      <p:sp>
        <p:nvSpPr>
          <p:cNvPr id="2" name="TextBox 1">
            <a:extLst>
              <a:ext uri="{FF2B5EF4-FFF2-40B4-BE49-F238E27FC236}">
                <a16:creationId xmlns:a16="http://schemas.microsoft.com/office/drawing/2014/main" id="{40FDF54D-D11A-442D-8B87-066CF6B36A77}"/>
              </a:ext>
            </a:extLst>
          </p:cNvPr>
          <p:cNvSpPr txBox="1"/>
          <p:nvPr/>
        </p:nvSpPr>
        <p:spPr>
          <a:xfrm>
            <a:off x="260101" y="1415274"/>
            <a:ext cx="5636832" cy="515833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New Microsoft Azure service for VDI</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Supports Students &amp; Faculty with </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Remote desktops - both Pooled and Personal</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Remote App publishing</a:t>
            </a:r>
          </a:p>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Benefits:</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Minimal infrastructure setup &amp; low-cost (pay for what you use)</a:t>
            </a:r>
          </a:p>
          <a:p>
            <a:pPr marL="342900" marR="0" lvl="0" indent="-342900"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Integrated with the security and management of AD &amp; Azure AD</a:t>
            </a:r>
          </a:p>
          <a:p>
            <a:pPr marL="0" marR="0" lvl="0" indent="0" algn="l" defTabSz="914400" rtl="0" eaLnBrk="1" fontAlgn="auto" latinLnBrk="0" hangingPunct="1">
              <a:lnSpc>
                <a:spcPct val="90000"/>
              </a:lnSpc>
              <a:spcBef>
                <a:spcPts val="0"/>
              </a:spcBef>
              <a:spcAft>
                <a:spcPts val="1200"/>
              </a:spcAft>
              <a:buClrTx/>
              <a:buSzTx/>
              <a:buFontTx/>
              <a:buNone/>
              <a:tabLst/>
              <a:defRPr/>
            </a:pPr>
            <a:r>
              <a:rPr lang="en-US" sz="2000" dirty="0">
                <a:gradFill>
                  <a:gsLst>
                    <a:gs pos="2917">
                      <a:srgbClr val="1A1A1A"/>
                    </a:gs>
                    <a:gs pos="30000">
                      <a:srgbClr val="1A1A1A"/>
                    </a:gs>
                  </a:gsLst>
                  <a:lin ang="5400000" scaled="0"/>
                </a:gradFill>
                <a:latin typeface="Segoe UI"/>
              </a:rPr>
              <a:t>L</a:t>
            </a:r>
            <a:r>
              <a:rPr kumimoji="0" lang="en-US"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everage</a:t>
            </a:r>
            <a:r>
              <a:rPr lang="en-US" sz="2000" dirty="0">
                <a:gradFill>
                  <a:gsLst>
                    <a:gs pos="2917">
                      <a:srgbClr val="1A1A1A"/>
                    </a:gs>
                    <a:gs pos="30000">
                      <a:srgbClr val="1A1A1A"/>
                    </a:gs>
                  </a:gsLst>
                  <a:lin ang="5400000" scaled="0"/>
                </a:gradFill>
                <a:latin typeface="Segoe UI"/>
              </a:rPr>
              <a:t>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existing:</a:t>
            </a:r>
          </a:p>
          <a:p>
            <a:pPr marL="341313" marR="0" lvl="0" indent="-341313"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Group Policy-based management in AD</a:t>
            </a:r>
          </a:p>
          <a:p>
            <a:pPr marL="341313" marR="0" lvl="0" indent="-341313" algn="l" defTabSz="914400" rtl="0" eaLnBrk="1" fontAlgn="auto" latinLnBrk="0" hangingPunct="1">
              <a:lnSpc>
                <a:spcPct val="90000"/>
              </a:lnSpc>
              <a:spcBef>
                <a:spcPts val="0"/>
              </a:spcBef>
              <a:spcAft>
                <a:spcPts val="1200"/>
              </a:spcAft>
              <a:buClrTx/>
              <a:buSzTx/>
              <a:buFont typeface="Arial" panose="020B0604020202020204" pitchFamily="34" charset="0"/>
              <a:buChar char="•"/>
              <a:tabLst/>
              <a:defRPr/>
            </a:pPr>
            <a:r>
              <a:rPr lang="en-US" sz="1600" dirty="0">
                <a:gradFill>
                  <a:gsLst>
                    <a:gs pos="2917">
                      <a:srgbClr val="1A1A1A"/>
                    </a:gs>
                    <a:gs pos="30000">
                      <a:srgbClr val="1A1A1A"/>
                    </a:gs>
                  </a:gsLst>
                  <a:lin ang="5400000" scaled="0"/>
                </a:gradFill>
                <a:latin typeface="Segoe UI"/>
              </a:rPr>
              <a:t>Windows management tools (patch, update, monitor WVD systems with tools you use today)</a:t>
            </a:r>
          </a:p>
          <a:p>
            <a:pPr marL="341313" lvl="0" indent="-341313" defTabSz="914400">
              <a:lnSpc>
                <a:spcPct val="90000"/>
              </a:lnSpc>
              <a:spcAft>
                <a:spcPts val="1200"/>
              </a:spcAft>
              <a:buFont typeface="Arial" panose="020B0604020202020204" pitchFamily="34" charset="0"/>
              <a:buChar char="•"/>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Org strengths in AD and AAD management</a:t>
            </a:r>
          </a:p>
        </p:txBody>
      </p:sp>
    </p:spTree>
    <p:extLst>
      <p:ext uri="{BB962C8B-B14F-4D97-AF65-F5344CB8AC3E}">
        <p14:creationId xmlns:p14="http://schemas.microsoft.com/office/powerpoint/2010/main" val="7812157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screen shot of a computer&#10;&#10;Description generated with very high confidence">
            <a:extLst>
              <a:ext uri="{FF2B5EF4-FFF2-40B4-BE49-F238E27FC236}">
                <a16:creationId xmlns:a16="http://schemas.microsoft.com/office/drawing/2014/main" id="{58B566CC-E837-4284-AB02-EB87B365E7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7466" y="1726162"/>
            <a:ext cx="5074534" cy="5131837"/>
          </a:xfrm>
          <a:prstGeom prst="rect">
            <a:avLst/>
          </a:prstGeom>
        </p:spPr>
      </p:pic>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Windows 10 is now Multi-User</a:t>
            </a:r>
            <a:br>
              <a:rPr lang="en-US" sz="2800" dirty="0"/>
            </a:br>
            <a:endParaRPr lang="en-US" sz="2800" dirty="0"/>
          </a:p>
        </p:txBody>
      </p:sp>
      <p:pic>
        <p:nvPicPr>
          <p:cNvPr id="3" name="Picture 2">
            <a:extLst>
              <a:ext uri="{FF2B5EF4-FFF2-40B4-BE49-F238E27FC236}">
                <a16:creationId xmlns:a16="http://schemas.microsoft.com/office/drawing/2014/main" id="{8DEC8A17-05C7-496C-B69E-9503BDFBD68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816437" y="2449286"/>
            <a:ext cx="1949139" cy="2234682"/>
          </a:xfrm>
          <a:prstGeom prst="rect">
            <a:avLst/>
          </a:prstGeom>
        </p:spPr>
      </p:pic>
      <p:sp>
        <p:nvSpPr>
          <p:cNvPr id="8" name="Text Placeholder 2">
            <a:extLst>
              <a:ext uri="{FF2B5EF4-FFF2-40B4-BE49-F238E27FC236}">
                <a16:creationId xmlns:a16="http://schemas.microsoft.com/office/drawing/2014/main" id="{7E40EAA4-B8FF-466E-8547-423B0984E197}"/>
              </a:ext>
            </a:extLst>
          </p:cNvPr>
          <p:cNvSpPr txBox="1">
            <a:spLocks/>
          </p:cNvSpPr>
          <p:nvPr/>
        </p:nvSpPr>
        <p:spPr>
          <a:xfrm>
            <a:off x="659906" y="1726162"/>
            <a:ext cx="5436094" cy="4698722"/>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Segoe UI Semilight" panose="020B0402040204020203" pitchFamily="34" charset="0"/>
              </a:defRPr>
            </a:lvl1pPr>
            <a:lvl2pPr marL="224097" marR="0" indent="0" algn="l" defTabSz="932742"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32742"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Windows 10 Enterprise for Virtual Desktops</a:t>
            </a:r>
          </a:p>
          <a:p>
            <a:pPr marL="342900" marR="0" lvl="0" indent="-342900" algn="l" defTabSz="932742" rtl="0" eaLnBrk="1" fontAlgn="auto" latinLnBrk="0" hangingPunct="1">
              <a:lnSpc>
                <a:spcPct val="100000"/>
              </a:lnSpc>
              <a:spcBef>
                <a:spcPts val="1961"/>
              </a:spcBef>
              <a:spcAft>
                <a:spcPts val="0"/>
              </a:spcAft>
              <a:buClrTx/>
              <a:buSzPct val="90000"/>
              <a:buFontTx/>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1 Windows 10 VM, multiple users (lower cost!)</a:t>
            </a:r>
          </a:p>
          <a:p>
            <a:pPr marL="342900" marR="0" lvl="0" indent="-342900" algn="l" defTabSz="932742" rtl="0" eaLnBrk="1" fontAlgn="auto" latinLnBrk="0" hangingPunct="1">
              <a:lnSpc>
                <a:spcPct val="100000"/>
              </a:lnSpc>
              <a:spcBef>
                <a:spcPts val="1961"/>
              </a:spcBef>
              <a:spcAft>
                <a:spcPts val="0"/>
              </a:spcAft>
              <a:buClrTx/>
              <a:buSzPct val="90000"/>
              <a:buFontTx/>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GPU and broad VM options based on scale requirements</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Binary compatibility with Windows 10</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Only available through Windows Virtual Desktop in Azure </a:t>
            </a:r>
          </a:p>
          <a:p>
            <a:pPr marL="0" marR="0" lvl="0" indent="0" algn="l" defTabSz="932742"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Managed like you manage Windows 10 today</a:t>
            </a:r>
          </a:p>
        </p:txBody>
      </p:sp>
      <p:sp>
        <p:nvSpPr>
          <p:cNvPr id="2" name="TextBox 1">
            <a:extLst>
              <a:ext uri="{FF2B5EF4-FFF2-40B4-BE49-F238E27FC236}">
                <a16:creationId xmlns:a16="http://schemas.microsoft.com/office/drawing/2014/main" id="{B3BB16CD-04BA-4F2E-94C8-DC471B8BF541}"/>
              </a:ext>
            </a:extLst>
          </p:cNvPr>
          <p:cNvSpPr txBox="1"/>
          <p:nvPr/>
        </p:nvSpPr>
        <p:spPr>
          <a:xfrm>
            <a:off x="8326315" y="2915906"/>
            <a:ext cx="1186961" cy="615553"/>
          </a:xfrm>
          <a:prstGeom prst="rect">
            <a:avLst/>
          </a:prstGeom>
          <a:noFill/>
        </p:spPr>
        <p:txBody>
          <a:bodyPr wrap="square" lIns="0" tIns="0" rIns="0" bIns="0" rtlCol="0">
            <a:spAutoFit/>
          </a:bodyPr>
          <a:lstStyle/>
          <a:p>
            <a:pPr algn="r"/>
            <a:r>
              <a:rPr lang="en-US" sz="2000" dirty="0">
                <a:solidFill>
                  <a:srgbClr val="92D050"/>
                </a:solidFill>
              </a:rPr>
              <a:t>Multiple users</a:t>
            </a:r>
          </a:p>
        </p:txBody>
      </p:sp>
      <p:sp>
        <p:nvSpPr>
          <p:cNvPr id="4" name="TextBox 3">
            <a:extLst>
              <a:ext uri="{FF2B5EF4-FFF2-40B4-BE49-F238E27FC236}">
                <a16:creationId xmlns:a16="http://schemas.microsoft.com/office/drawing/2014/main" id="{84592F82-18F5-4296-997E-8453328A7E29}"/>
              </a:ext>
            </a:extLst>
          </p:cNvPr>
          <p:cNvSpPr txBox="1"/>
          <p:nvPr/>
        </p:nvSpPr>
        <p:spPr>
          <a:xfrm>
            <a:off x="9504484" y="2621264"/>
            <a:ext cx="509954" cy="1107996"/>
          </a:xfrm>
          <a:prstGeom prst="rect">
            <a:avLst/>
          </a:prstGeom>
          <a:noFill/>
        </p:spPr>
        <p:txBody>
          <a:bodyPr wrap="square" lIns="0" tIns="0" rIns="0" bIns="0" rtlCol="0">
            <a:spAutoFit/>
          </a:bodyPr>
          <a:lstStyle/>
          <a:p>
            <a:pPr algn="l"/>
            <a:r>
              <a:rPr lang="en-US" sz="7200" dirty="0">
                <a:solidFill>
                  <a:srgbClr val="92D050"/>
                </a:solidFill>
              </a:rPr>
              <a:t>{</a:t>
            </a:r>
          </a:p>
        </p:txBody>
      </p:sp>
    </p:spTree>
    <p:extLst>
      <p:ext uri="{BB962C8B-B14F-4D97-AF65-F5344CB8AC3E}">
        <p14:creationId xmlns:p14="http://schemas.microsoft.com/office/powerpoint/2010/main" val="319869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8734367" cy="557076"/>
          </a:xfrm>
        </p:spPr>
        <p:txBody>
          <a:bodyPr/>
          <a:lstStyle/>
          <a:p>
            <a:r>
              <a:rPr lang="en-US" sz="3200" dirty="0"/>
              <a:t>Many Solutions Offer A Dedicated VM per User</a:t>
            </a:r>
          </a:p>
        </p:txBody>
      </p:sp>
      <p:pic>
        <p:nvPicPr>
          <p:cNvPr id="3" name="2 - VDI Typical Deployment">
            <a:hlinkClick r:id="" action="ppaction://media"/>
            <a:extLst>
              <a:ext uri="{FF2B5EF4-FFF2-40B4-BE49-F238E27FC236}">
                <a16:creationId xmlns:a16="http://schemas.microsoft.com/office/drawing/2014/main" id="{20E8ECEA-DAFD-43B1-B7D2-3334969C05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1" y="1562793"/>
            <a:ext cx="8054107" cy="4530435"/>
          </a:xfrm>
          <a:prstGeom prst="rect">
            <a:avLst/>
          </a:prstGeom>
        </p:spPr>
      </p:pic>
      <p:sp>
        <p:nvSpPr>
          <p:cNvPr id="4" name="TextBox 3">
            <a:extLst>
              <a:ext uri="{FF2B5EF4-FFF2-40B4-BE49-F238E27FC236}">
                <a16:creationId xmlns:a16="http://schemas.microsoft.com/office/drawing/2014/main" id="{C066EA23-5B26-4F9A-8B2C-5E65D9F8741E}"/>
              </a:ext>
            </a:extLst>
          </p:cNvPr>
          <p:cNvSpPr txBox="1"/>
          <p:nvPr/>
        </p:nvSpPr>
        <p:spPr>
          <a:xfrm>
            <a:off x="393007" y="1554481"/>
            <a:ext cx="3006898" cy="441351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1VM/User ~$24 per VM* </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5 days/week</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8 hours/day</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200 hour est.</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$120/month</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VMs largely underutilized</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u="sng" dirty="0">
                <a:gradFill>
                  <a:gsLst>
                    <a:gs pos="2917">
                      <a:srgbClr val="1A1A1A"/>
                    </a:gs>
                    <a:gs pos="30000">
                      <a:srgbClr val="1A1A1A"/>
                    </a:gs>
                  </a:gsLst>
                  <a:lin ang="5400000" scaled="0"/>
                </a:gradFill>
                <a:latin typeface="Segoe UI"/>
              </a:rPr>
              <a:t>FIVE</a:t>
            </a:r>
            <a:r>
              <a:rPr lang="en-US" sz="2400" dirty="0">
                <a:gradFill>
                  <a:gsLst>
                    <a:gs pos="2917">
                      <a:srgbClr val="1A1A1A"/>
                    </a:gs>
                    <a:gs pos="30000">
                      <a:srgbClr val="1A1A1A"/>
                    </a:gs>
                  </a:gsLst>
                  <a:lin ang="5400000" scaled="0"/>
                </a:gradFill>
                <a:latin typeface="Segoe UI"/>
              </a:rPr>
              <a:t> </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Systems to monitor, patch, manage</a:t>
            </a:r>
          </a:p>
        </p:txBody>
      </p:sp>
    </p:spTree>
    <p:extLst>
      <p:ext uri="{BB962C8B-B14F-4D97-AF65-F5344CB8AC3E}">
        <p14:creationId xmlns:p14="http://schemas.microsoft.com/office/powerpoint/2010/main" val="397366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9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10895676" cy="495520"/>
          </a:xfrm>
        </p:spPr>
        <p:txBody>
          <a:bodyPr/>
          <a:lstStyle/>
          <a:p>
            <a:r>
              <a:rPr lang="en-US" sz="2800" dirty="0"/>
              <a:t>WVD Windows 10 Multi-User Lowers Costs, Simplifies Management</a:t>
            </a:r>
          </a:p>
        </p:txBody>
      </p:sp>
      <p:pic>
        <p:nvPicPr>
          <p:cNvPr id="3" name="4 - Session based">
            <a:hlinkClick r:id="" action="ppaction://media"/>
            <a:extLst>
              <a:ext uri="{FF2B5EF4-FFF2-40B4-BE49-F238E27FC236}">
                <a16:creationId xmlns:a16="http://schemas.microsoft.com/office/drawing/2014/main" id="{B74D9D18-3A06-49C7-AFD3-0AA59E5194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1" y="1572141"/>
            <a:ext cx="8037482" cy="4521084"/>
          </a:xfrm>
          <a:prstGeom prst="rect">
            <a:avLst/>
          </a:prstGeom>
        </p:spPr>
      </p:pic>
      <p:sp>
        <p:nvSpPr>
          <p:cNvPr id="4" name="TextBox 3">
            <a:extLst>
              <a:ext uri="{FF2B5EF4-FFF2-40B4-BE49-F238E27FC236}">
                <a16:creationId xmlns:a16="http://schemas.microsoft.com/office/drawing/2014/main" id="{96E1B77E-9710-43BC-A18A-DAAA2BEC39B4}"/>
              </a:ext>
            </a:extLst>
          </p:cNvPr>
          <p:cNvSpPr txBox="1"/>
          <p:nvPr/>
        </p:nvSpPr>
        <p:spPr>
          <a:xfrm>
            <a:off x="382385" y="1572141"/>
            <a:ext cx="3125585" cy="4413516"/>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1VM/Multi User VM ~ $67/month</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5 days/week</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8 hours/day</a:t>
            </a:r>
          </a:p>
          <a:p>
            <a:pPr marL="800083"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200 hour est.</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VM utilization upside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sng"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ONE</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System to monitor, patch, manage</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6563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86D901-F6B4-4A0A-94D2-2E9ED2B1B5E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3729" y="184757"/>
            <a:ext cx="6650791" cy="3741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2">
            <a:extLst>
              <a:ext uri="{FF2B5EF4-FFF2-40B4-BE49-F238E27FC236}">
                <a16:creationId xmlns:a16="http://schemas.microsoft.com/office/drawing/2014/main" id="{5D81FEE7-56DE-47BF-A56E-5CD464980D75}"/>
              </a:ext>
            </a:extLst>
          </p:cNvPr>
          <p:cNvSpPr>
            <a:spLocks noGrp="1"/>
          </p:cNvSpPr>
          <p:nvPr>
            <p:ph type="title"/>
          </p:nvPr>
        </p:nvSpPr>
        <p:spPr>
          <a:xfrm>
            <a:off x="145482" y="89806"/>
            <a:ext cx="4216493" cy="1107996"/>
          </a:xfrm>
        </p:spPr>
        <p:txBody>
          <a:bodyPr/>
          <a:lstStyle/>
          <a:p>
            <a:pPr algn="ctr"/>
            <a:r>
              <a:rPr lang="en-US" dirty="0"/>
              <a:t>Refactoring Services - Looking back</a:t>
            </a:r>
          </a:p>
        </p:txBody>
      </p:sp>
      <p:sp>
        <p:nvSpPr>
          <p:cNvPr id="6" name="TextBox 5">
            <a:extLst>
              <a:ext uri="{FF2B5EF4-FFF2-40B4-BE49-F238E27FC236}">
                <a16:creationId xmlns:a16="http://schemas.microsoft.com/office/drawing/2014/main" id="{0E7D7B8D-F9AB-4738-8F32-A8D3E8DCB4EA}"/>
              </a:ext>
            </a:extLst>
          </p:cNvPr>
          <p:cNvSpPr txBox="1"/>
          <p:nvPr/>
        </p:nvSpPr>
        <p:spPr>
          <a:xfrm>
            <a:off x="362940" y="3116613"/>
            <a:ext cx="3773712" cy="227754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Beefy Windows Servers </a:t>
            </a:r>
            <a:endParaRPr lang="en-US" sz="12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Built to support highest demand/load</a:t>
            </a: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Overcommit on hardware is the norm</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Complexity </a:t>
            </a:r>
            <a:endParaRPr lang="en-US" sz="12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6 Windows Services required across multiple systems</a:t>
            </a:r>
          </a:p>
          <a:p>
            <a:pPr marL="800083" lvl="1" indent="-342900">
              <a:buFont typeface="Arial" panose="020B0604020202020204" pitchFamily="34" charset="0"/>
              <a:buChar char="•"/>
            </a:pPr>
            <a:r>
              <a:rPr lang="en-US" sz="1200" dirty="0">
                <a:gradFill>
                  <a:gsLst>
                    <a:gs pos="2917">
                      <a:schemeClr val="tx1"/>
                    </a:gs>
                    <a:gs pos="30000">
                      <a:schemeClr val="tx1"/>
                    </a:gs>
                  </a:gsLst>
                  <a:lin ang="5400000" scaled="0"/>
                </a:gradFill>
              </a:rPr>
              <a:t>Management overhead and # of moving parts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App Compatibility Challenges </a:t>
            </a:r>
          </a:p>
          <a:p>
            <a:pPr marL="800083" lvl="1" indent="-342900">
              <a:buFont typeface="Arial" panose="020B0604020202020204" pitchFamily="34" charset="0"/>
              <a:buChar char="•"/>
            </a:pPr>
            <a:r>
              <a:rPr lang="en-US" sz="1100" dirty="0">
                <a:gradFill>
                  <a:gsLst>
                    <a:gs pos="2917">
                      <a:schemeClr val="tx1"/>
                    </a:gs>
                    <a:gs pos="30000">
                      <a:schemeClr val="tx1"/>
                    </a:gs>
                  </a:gsLst>
                  <a:lin ang="5400000" scaled="0"/>
                </a:gradFill>
              </a:rPr>
              <a:t>Windows Server does not support all Win10 apps</a:t>
            </a:r>
            <a:endParaRPr lang="en-US" sz="1800"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8D11F995-4C4C-4FE7-BC19-2A9DA9A426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8586" y="1417674"/>
            <a:ext cx="2581635" cy="1633765"/>
          </a:xfrm>
          <a:prstGeom prst="rect">
            <a:avLst/>
          </a:prstGeom>
        </p:spPr>
      </p:pic>
      <p:pic>
        <p:nvPicPr>
          <p:cNvPr id="9" name="Picture 8">
            <a:extLst>
              <a:ext uri="{FF2B5EF4-FFF2-40B4-BE49-F238E27FC236}">
                <a16:creationId xmlns:a16="http://schemas.microsoft.com/office/drawing/2014/main" id="{4B9EDF4D-3880-468E-9A25-A1AF238842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3543" y="4256723"/>
            <a:ext cx="2566988" cy="1521178"/>
          </a:xfrm>
          <a:prstGeom prst="rect">
            <a:avLst/>
          </a:prstGeom>
        </p:spPr>
      </p:pic>
      <p:pic>
        <p:nvPicPr>
          <p:cNvPr id="10" name="Picture 9">
            <a:extLst>
              <a:ext uri="{FF2B5EF4-FFF2-40B4-BE49-F238E27FC236}">
                <a16:creationId xmlns:a16="http://schemas.microsoft.com/office/drawing/2014/main" id="{A3D84E0D-3011-4DD3-A635-C28459A9C72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22076" y="4381649"/>
            <a:ext cx="2566988" cy="1556511"/>
          </a:xfrm>
          <a:prstGeom prst="rect">
            <a:avLst/>
          </a:prstGeom>
        </p:spPr>
      </p:pic>
      <p:sp>
        <p:nvSpPr>
          <p:cNvPr id="11" name="TextBox 10">
            <a:extLst>
              <a:ext uri="{FF2B5EF4-FFF2-40B4-BE49-F238E27FC236}">
                <a16:creationId xmlns:a16="http://schemas.microsoft.com/office/drawing/2014/main" id="{6D82FF4E-9F59-45C3-99BE-FCD276B6499C}"/>
              </a:ext>
            </a:extLst>
          </p:cNvPr>
          <p:cNvSpPr txBox="1"/>
          <p:nvPr/>
        </p:nvSpPr>
        <p:spPr>
          <a:xfrm>
            <a:off x="8672514" y="6057690"/>
            <a:ext cx="344619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Client software required</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Config / upkeep</a:t>
            </a:r>
          </a:p>
        </p:txBody>
      </p:sp>
      <p:cxnSp>
        <p:nvCxnSpPr>
          <p:cNvPr id="13" name="Straight Arrow Connector 12">
            <a:extLst>
              <a:ext uri="{FF2B5EF4-FFF2-40B4-BE49-F238E27FC236}">
                <a16:creationId xmlns:a16="http://schemas.microsoft.com/office/drawing/2014/main" id="{6F64CD21-8D92-4850-832E-9342C3EB6983}"/>
              </a:ext>
            </a:extLst>
          </p:cNvPr>
          <p:cNvCxnSpPr/>
          <p:nvPr/>
        </p:nvCxnSpPr>
        <p:spPr>
          <a:xfrm flipV="1">
            <a:off x="3894667" y="2056614"/>
            <a:ext cx="2362200" cy="618853"/>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A0A3F0-5C1E-47DA-ADE3-4FE3B3ACC554}"/>
              </a:ext>
            </a:extLst>
          </p:cNvPr>
          <p:cNvCxnSpPr>
            <a:cxnSpLocks/>
          </p:cNvCxnSpPr>
          <p:nvPr/>
        </p:nvCxnSpPr>
        <p:spPr>
          <a:xfrm flipV="1">
            <a:off x="5059536" y="3278910"/>
            <a:ext cx="4257501" cy="21141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1A16A0-13E9-4240-9D1F-E4E725F40394}"/>
              </a:ext>
            </a:extLst>
          </p:cNvPr>
          <p:cNvSpPr txBox="1"/>
          <p:nvPr/>
        </p:nvSpPr>
        <p:spPr>
          <a:xfrm>
            <a:off x="3256650" y="5553345"/>
            <a:ext cx="3446197"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Port 3389 or SSL for WAN</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LAN / WAN networking complexity</a:t>
            </a:r>
          </a:p>
        </p:txBody>
      </p:sp>
      <p:cxnSp>
        <p:nvCxnSpPr>
          <p:cNvPr id="21" name="Connector: Elbow 20">
            <a:extLst>
              <a:ext uri="{FF2B5EF4-FFF2-40B4-BE49-F238E27FC236}">
                <a16:creationId xmlns:a16="http://schemas.microsoft.com/office/drawing/2014/main" id="{572FF7F7-688A-42D3-B8A5-FD25617D52DF}"/>
              </a:ext>
            </a:extLst>
          </p:cNvPr>
          <p:cNvCxnSpPr>
            <a:cxnSpLocks/>
          </p:cNvCxnSpPr>
          <p:nvPr/>
        </p:nvCxnSpPr>
        <p:spPr>
          <a:xfrm rot="16200000" flipV="1">
            <a:off x="9359434" y="3255731"/>
            <a:ext cx="5095170" cy="423387"/>
          </a:xfrm>
          <a:prstGeom prst="bentConnector3">
            <a:avLst>
              <a:gd name="adj1" fmla="val 9985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392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500"/>
                                        <p:tgtEl>
                                          <p:spTgt spid="10"/>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par>
                                <p:cTn id="33" presetID="22" presetClass="entr" presetSubtype="1"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4AE1E-8D31-4015-8C39-BA3A9E9861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42396" y="314221"/>
            <a:ext cx="6696293" cy="3766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0E7D7B8D-F9AB-4738-8F32-A8D3E8DCB4EA}"/>
              </a:ext>
            </a:extLst>
          </p:cNvPr>
          <p:cNvSpPr txBox="1"/>
          <p:nvPr/>
        </p:nvSpPr>
        <p:spPr>
          <a:xfrm>
            <a:off x="202936" y="3161275"/>
            <a:ext cx="4571924"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Refactor core services to PaaS – remove RDS farm components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IT focuses on host VMs config &amp; management – NOT supporting infra</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No charge for PaaS services</a:t>
            </a:r>
          </a:p>
        </p:txBody>
      </p:sp>
      <p:sp>
        <p:nvSpPr>
          <p:cNvPr id="11" name="TextBox 10">
            <a:extLst>
              <a:ext uri="{FF2B5EF4-FFF2-40B4-BE49-F238E27FC236}">
                <a16:creationId xmlns:a16="http://schemas.microsoft.com/office/drawing/2014/main" id="{6D82FF4E-9F59-45C3-99BE-FCD276B6499C}"/>
              </a:ext>
            </a:extLst>
          </p:cNvPr>
          <p:cNvSpPr txBox="1"/>
          <p:nvPr/>
        </p:nvSpPr>
        <p:spPr>
          <a:xfrm>
            <a:off x="8549334" y="5891980"/>
            <a:ext cx="3569380"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Updated iOS, Android, &amp; Windows clients </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HTML5 Browser support</a:t>
            </a:r>
          </a:p>
        </p:txBody>
      </p:sp>
      <p:cxnSp>
        <p:nvCxnSpPr>
          <p:cNvPr id="13" name="Straight Arrow Connector 12">
            <a:extLst>
              <a:ext uri="{FF2B5EF4-FFF2-40B4-BE49-F238E27FC236}">
                <a16:creationId xmlns:a16="http://schemas.microsoft.com/office/drawing/2014/main" id="{6F64CD21-8D92-4850-832E-9342C3EB6983}"/>
              </a:ext>
            </a:extLst>
          </p:cNvPr>
          <p:cNvCxnSpPr/>
          <p:nvPr/>
        </p:nvCxnSpPr>
        <p:spPr>
          <a:xfrm flipV="1">
            <a:off x="3894667" y="2056614"/>
            <a:ext cx="2362200" cy="618853"/>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6A0A3F0-5C1E-47DA-ADE3-4FE3B3ACC554}"/>
              </a:ext>
            </a:extLst>
          </p:cNvPr>
          <p:cNvCxnSpPr>
            <a:cxnSpLocks/>
          </p:cNvCxnSpPr>
          <p:nvPr/>
        </p:nvCxnSpPr>
        <p:spPr>
          <a:xfrm flipV="1">
            <a:off x="5747657" y="3278910"/>
            <a:ext cx="3569380" cy="1729024"/>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D1A16A0-13E9-4240-9D1F-E4E725F40394}"/>
              </a:ext>
            </a:extLst>
          </p:cNvPr>
          <p:cNvSpPr txBox="1"/>
          <p:nvPr/>
        </p:nvSpPr>
        <p:spPr>
          <a:xfrm>
            <a:off x="3697493" y="5064255"/>
            <a:ext cx="3446197"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SSL Connection Only requirement</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Supports old approaches, too…</a:t>
            </a:r>
          </a:p>
        </p:txBody>
      </p:sp>
      <p:cxnSp>
        <p:nvCxnSpPr>
          <p:cNvPr id="21" name="Connector: Elbow 20">
            <a:extLst>
              <a:ext uri="{FF2B5EF4-FFF2-40B4-BE49-F238E27FC236}">
                <a16:creationId xmlns:a16="http://schemas.microsoft.com/office/drawing/2014/main" id="{572FF7F7-688A-42D3-B8A5-FD25617D52DF}"/>
              </a:ext>
            </a:extLst>
          </p:cNvPr>
          <p:cNvCxnSpPr>
            <a:cxnSpLocks/>
          </p:cNvCxnSpPr>
          <p:nvPr/>
        </p:nvCxnSpPr>
        <p:spPr>
          <a:xfrm rot="16200000" flipV="1">
            <a:off x="9359434" y="3255731"/>
            <a:ext cx="5095170" cy="423387"/>
          </a:xfrm>
          <a:prstGeom prst="bentConnector3">
            <a:avLst>
              <a:gd name="adj1" fmla="val 99851"/>
            </a:avLst>
          </a:prstGeom>
          <a:ln w="349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A06B90C-E506-45AD-B323-19911E5454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0920" y="1207600"/>
            <a:ext cx="2048159" cy="1953675"/>
          </a:xfrm>
          <a:prstGeom prst="rect">
            <a:avLst/>
          </a:prstGeom>
        </p:spPr>
      </p:pic>
      <p:pic>
        <p:nvPicPr>
          <p:cNvPr id="15" name="Picture 14">
            <a:extLst>
              <a:ext uri="{FF2B5EF4-FFF2-40B4-BE49-F238E27FC236}">
                <a16:creationId xmlns:a16="http://schemas.microsoft.com/office/drawing/2014/main" id="{15A648F9-2E5B-4B2C-9871-155C95597AC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07974" y="4554682"/>
            <a:ext cx="1073994" cy="1073994"/>
          </a:xfrm>
          <a:prstGeom prst="rect">
            <a:avLst/>
          </a:prstGeom>
        </p:spPr>
      </p:pic>
      <p:sp>
        <p:nvSpPr>
          <p:cNvPr id="16" name="Title 2">
            <a:extLst>
              <a:ext uri="{FF2B5EF4-FFF2-40B4-BE49-F238E27FC236}">
                <a16:creationId xmlns:a16="http://schemas.microsoft.com/office/drawing/2014/main" id="{8ECCD85E-A954-434B-B301-6C651AB828D3}"/>
              </a:ext>
            </a:extLst>
          </p:cNvPr>
          <p:cNvSpPr>
            <a:spLocks noGrp="1"/>
          </p:cNvSpPr>
          <p:nvPr>
            <p:ph type="title"/>
          </p:nvPr>
        </p:nvSpPr>
        <p:spPr>
          <a:xfrm>
            <a:off x="145482" y="89806"/>
            <a:ext cx="4216493" cy="1107996"/>
          </a:xfrm>
        </p:spPr>
        <p:txBody>
          <a:bodyPr/>
          <a:lstStyle/>
          <a:p>
            <a:pPr algn="ctr"/>
            <a:r>
              <a:rPr lang="en-US" dirty="0"/>
              <a:t>Refactoring Services - Looking forward</a:t>
            </a:r>
          </a:p>
        </p:txBody>
      </p:sp>
      <p:pic>
        <p:nvPicPr>
          <p:cNvPr id="3" name="Picture 2">
            <a:extLst>
              <a:ext uri="{FF2B5EF4-FFF2-40B4-BE49-F238E27FC236}">
                <a16:creationId xmlns:a16="http://schemas.microsoft.com/office/drawing/2014/main" id="{9679F3E8-2A11-4EE4-A865-6E8E473D1D4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00022" y="4221910"/>
            <a:ext cx="3042516" cy="1628707"/>
          </a:xfrm>
          <a:prstGeom prst="rect">
            <a:avLst/>
          </a:prstGeom>
        </p:spPr>
      </p:pic>
    </p:spTree>
    <p:extLst>
      <p:ext uri="{BB962C8B-B14F-4D97-AF65-F5344CB8AC3E}">
        <p14:creationId xmlns:p14="http://schemas.microsoft.com/office/powerpoint/2010/main" val="604654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up)">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par>
                                <p:cTn id="27" presetID="22" presetClass="entr" presetSubtype="1"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par>
                                <p:cTn id="30" presetID="22" presetClass="entr" presetSubtype="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21EA06-3C36-42CF-A9C3-FA7F4395C87D}"/>
              </a:ext>
            </a:extLst>
          </p:cNvPr>
          <p:cNvSpPr txBox="1"/>
          <p:nvPr/>
        </p:nvSpPr>
        <p:spPr>
          <a:xfrm>
            <a:off x="434107" y="2299855"/>
            <a:ext cx="6077529" cy="830997"/>
          </a:xfrm>
          <a:prstGeom prst="rect">
            <a:avLst/>
          </a:prstGeom>
          <a:noFill/>
        </p:spPr>
        <p:txBody>
          <a:bodyPr wrap="square" lIns="0" tIns="0" rIns="0" bIns="0" rtlCol="0">
            <a:spAutoFit/>
          </a:bodyPr>
          <a:lstStyle/>
          <a:p>
            <a:pPr algn="l"/>
            <a:r>
              <a:rPr lang="en-US" sz="5400" dirty="0">
                <a:gradFill>
                  <a:gsLst>
                    <a:gs pos="2917">
                      <a:schemeClr val="tx1"/>
                    </a:gs>
                    <a:gs pos="30000">
                      <a:schemeClr val="tx1"/>
                    </a:gs>
                  </a:gsLst>
                  <a:lin ang="5400000" scaled="0"/>
                </a:gradFill>
              </a:rPr>
              <a:t>WVD Walkthrough</a:t>
            </a:r>
          </a:p>
        </p:txBody>
      </p:sp>
    </p:spTree>
    <p:extLst>
      <p:ext uri="{BB962C8B-B14F-4D97-AF65-F5344CB8AC3E}">
        <p14:creationId xmlns:p14="http://schemas.microsoft.com/office/powerpoint/2010/main" val="183848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04396" y="3429000"/>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38022" y="1668227"/>
            <a:ext cx="4356048"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Opens a Web Browser, Connects to Azure WVD Portal &amp; logs in</a:t>
            </a:r>
          </a:p>
        </p:txBody>
      </p:sp>
      <p:pic>
        <p:nvPicPr>
          <p:cNvPr id="95" name="Picture 94">
            <a:extLst>
              <a:ext uri="{FF2B5EF4-FFF2-40B4-BE49-F238E27FC236}">
                <a16:creationId xmlns:a16="http://schemas.microsoft.com/office/drawing/2014/main" id="{B5E80E37-E16B-4AB6-B5AC-050A9DD7082F}"/>
              </a:ext>
            </a:extLst>
          </p:cNvPr>
          <p:cNvPicPr>
            <a:picLocks noChangeAspect="1"/>
          </p:cNvPicPr>
          <p:nvPr/>
        </p:nvPicPr>
        <p:blipFill>
          <a:blip r:embed="rId4"/>
          <a:stretch>
            <a:fillRect/>
          </a:stretch>
        </p:blipFill>
        <p:spPr>
          <a:xfrm>
            <a:off x="6096000" y="1433359"/>
            <a:ext cx="5229225" cy="4400550"/>
          </a:xfrm>
          <a:prstGeom prst="rect">
            <a:avLst/>
          </a:prstGeom>
        </p:spPr>
      </p:pic>
      <p:cxnSp>
        <p:nvCxnSpPr>
          <p:cNvPr id="98" name="Connector: Elbow 97">
            <a:extLst>
              <a:ext uri="{FF2B5EF4-FFF2-40B4-BE49-F238E27FC236}">
                <a16:creationId xmlns:a16="http://schemas.microsoft.com/office/drawing/2014/main" id="{8DB0CE2C-4658-4C71-9E89-43E268DA5066}"/>
              </a:ext>
            </a:extLst>
          </p:cNvPr>
          <p:cNvCxnSpPr>
            <a:cxnSpLocks/>
          </p:cNvCxnSpPr>
          <p:nvPr/>
        </p:nvCxnSpPr>
        <p:spPr>
          <a:xfrm flipV="1">
            <a:off x="4286398" y="3571694"/>
            <a:ext cx="1640096" cy="49574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405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par>
                                <p:cTn id="8" presetID="22" presetClass="entr" presetSubtype="8"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left)">
                                      <p:cBhvr>
                                        <p:cTn id="1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90869" y="2043603"/>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991878" y="1363176"/>
            <a:ext cx="6614905"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WVD Portal: Applications &amp; Desktops published to the user’s ID</a:t>
            </a:r>
          </a:p>
        </p:txBody>
      </p:sp>
      <p:cxnSp>
        <p:nvCxnSpPr>
          <p:cNvPr id="98" name="Connector: Elbow 97">
            <a:extLst>
              <a:ext uri="{FF2B5EF4-FFF2-40B4-BE49-F238E27FC236}">
                <a16:creationId xmlns:a16="http://schemas.microsoft.com/office/drawing/2014/main" id="{8DB0CE2C-4658-4C71-9E89-43E268DA5066}"/>
              </a:ext>
            </a:extLst>
          </p:cNvPr>
          <p:cNvCxnSpPr>
            <a:cxnSpLocks/>
            <a:endCxn id="7" idx="0"/>
          </p:cNvCxnSpPr>
          <p:nvPr/>
        </p:nvCxnSpPr>
        <p:spPr>
          <a:xfrm>
            <a:off x="4795935" y="3050775"/>
            <a:ext cx="1300065" cy="124970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9033A09-4D76-4E98-9BE6-F52912A8861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0963" y="4300477"/>
            <a:ext cx="11270074" cy="2557523"/>
          </a:xfrm>
          <a:prstGeom prst="rect">
            <a:avLst/>
          </a:prstGeom>
          <a:effectLst>
            <a:outerShdw blurRad="50800" dist="50800" dir="5400000" algn="ctr" rotWithShape="0">
              <a:schemeClr val="accent5">
                <a:lumMod val="75000"/>
              </a:schemeClr>
            </a:outerShdw>
          </a:effectLst>
        </p:spPr>
      </p:pic>
      <p:sp>
        <p:nvSpPr>
          <p:cNvPr id="8" name="Rectangle: Rounded Corners 7">
            <a:extLst>
              <a:ext uri="{FF2B5EF4-FFF2-40B4-BE49-F238E27FC236}">
                <a16:creationId xmlns:a16="http://schemas.microsoft.com/office/drawing/2014/main" id="{0250FA98-6862-4655-9C32-A242B99FFC4A}"/>
              </a:ext>
            </a:extLst>
          </p:cNvPr>
          <p:cNvSpPr/>
          <p:nvPr/>
        </p:nvSpPr>
        <p:spPr bwMode="auto">
          <a:xfrm>
            <a:off x="783772" y="5467741"/>
            <a:ext cx="8052318" cy="1212979"/>
          </a:xfrm>
          <a:prstGeom prst="roundRect">
            <a:avLst/>
          </a:prstGeom>
          <a:solidFill>
            <a:srgbClr val="0077D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Apps</a:t>
            </a:r>
          </a:p>
        </p:txBody>
      </p:sp>
      <p:sp>
        <p:nvSpPr>
          <p:cNvPr id="14" name="Rectangle: Rounded Corners 13">
            <a:extLst>
              <a:ext uri="{FF2B5EF4-FFF2-40B4-BE49-F238E27FC236}">
                <a16:creationId xmlns:a16="http://schemas.microsoft.com/office/drawing/2014/main" id="{864200D9-C3CB-45AF-87FB-96258293FC17}"/>
              </a:ext>
            </a:extLst>
          </p:cNvPr>
          <p:cNvSpPr/>
          <p:nvPr/>
        </p:nvSpPr>
        <p:spPr bwMode="auto">
          <a:xfrm>
            <a:off x="8901403" y="5467741"/>
            <a:ext cx="2597021" cy="1212979"/>
          </a:xfrm>
          <a:prstGeom prst="roundRect">
            <a:avLst/>
          </a:prstGeom>
          <a:solidFill>
            <a:srgbClr val="FFFF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Desktops</a:t>
            </a:r>
          </a:p>
        </p:txBody>
      </p:sp>
      <p:sp>
        <p:nvSpPr>
          <p:cNvPr id="16" name="TextBox 15">
            <a:extLst>
              <a:ext uri="{FF2B5EF4-FFF2-40B4-BE49-F238E27FC236}">
                <a16:creationId xmlns:a16="http://schemas.microsoft.com/office/drawing/2014/main" id="{B1E2B31A-21D0-49D5-B515-F1D65D7251E8}"/>
              </a:ext>
            </a:extLst>
          </p:cNvPr>
          <p:cNvSpPr txBox="1"/>
          <p:nvPr/>
        </p:nvSpPr>
        <p:spPr>
          <a:xfrm>
            <a:off x="6512163" y="2625060"/>
            <a:ext cx="521887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841858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up)">
                                      <p:cBhvr>
                                        <p:cTn id="7" dur="500"/>
                                        <p:tgtEl>
                                          <p:spTgt spid="98"/>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nodePh="1">
                                  <p:stCondLst>
                                    <p:cond delay="0"/>
                                  </p:stCondLst>
                                  <p:endCondLst>
                                    <p:cond evt="begin" delay="0">
                                      <p:tn val="21"/>
                                    </p:cond>
                                  </p:end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90869" y="2043603"/>
            <a:ext cx="3023299" cy="2014344"/>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4991878" y="1363176"/>
            <a:ext cx="6614905"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Clicks to Open a Desktop</a:t>
            </a:r>
          </a:p>
        </p:txBody>
      </p:sp>
      <p:pic>
        <p:nvPicPr>
          <p:cNvPr id="7" name="Picture 6">
            <a:extLst>
              <a:ext uri="{FF2B5EF4-FFF2-40B4-BE49-F238E27FC236}">
                <a16:creationId xmlns:a16="http://schemas.microsoft.com/office/drawing/2014/main" id="{C9033A09-4D76-4E98-9BE6-F52912A8861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0963" y="4300477"/>
            <a:ext cx="11270074" cy="2557523"/>
          </a:xfrm>
          <a:prstGeom prst="rect">
            <a:avLst/>
          </a:prstGeom>
          <a:effectLst>
            <a:outerShdw blurRad="50800" dist="50800" dir="5400000" algn="ctr" rotWithShape="0">
              <a:schemeClr val="accent5">
                <a:lumMod val="75000"/>
              </a:schemeClr>
            </a:outerShdw>
          </a:effectLst>
        </p:spPr>
      </p:pic>
      <p:sp>
        <p:nvSpPr>
          <p:cNvPr id="8" name="Rectangle: Rounded Corners 7">
            <a:extLst>
              <a:ext uri="{FF2B5EF4-FFF2-40B4-BE49-F238E27FC236}">
                <a16:creationId xmlns:a16="http://schemas.microsoft.com/office/drawing/2014/main" id="{0250FA98-6862-4655-9C32-A242B99FFC4A}"/>
              </a:ext>
            </a:extLst>
          </p:cNvPr>
          <p:cNvSpPr/>
          <p:nvPr/>
        </p:nvSpPr>
        <p:spPr bwMode="auto">
          <a:xfrm>
            <a:off x="783772" y="5467741"/>
            <a:ext cx="8052318" cy="1212979"/>
          </a:xfrm>
          <a:prstGeom prst="roundRect">
            <a:avLst/>
          </a:prstGeom>
          <a:solidFill>
            <a:srgbClr val="0077D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Apps</a:t>
            </a:r>
          </a:p>
        </p:txBody>
      </p:sp>
      <p:sp>
        <p:nvSpPr>
          <p:cNvPr id="14" name="Rectangle: Rounded Corners 13">
            <a:extLst>
              <a:ext uri="{FF2B5EF4-FFF2-40B4-BE49-F238E27FC236}">
                <a16:creationId xmlns:a16="http://schemas.microsoft.com/office/drawing/2014/main" id="{864200D9-C3CB-45AF-87FB-96258293FC17}"/>
              </a:ext>
            </a:extLst>
          </p:cNvPr>
          <p:cNvSpPr/>
          <p:nvPr/>
        </p:nvSpPr>
        <p:spPr bwMode="auto">
          <a:xfrm>
            <a:off x="8901403" y="5467741"/>
            <a:ext cx="2597021" cy="1212979"/>
          </a:xfrm>
          <a:prstGeom prst="roundRect">
            <a:avLst/>
          </a:prstGeom>
          <a:solidFill>
            <a:srgbClr val="FFFF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Desktops</a:t>
            </a:r>
          </a:p>
        </p:txBody>
      </p:sp>
      <p:cxnSp>
        <p:nvCxnSpPr>
          <p:cNvPr id="4" name="Straight Arrow Connector 3">
            <a:extLst>
              <a:ext uri="{FF2B5EF4-FFF2-40B4-BE49-F238E27FC236}">
                <a16:creationId xmlns:a16="http://schemas.microsoft.com/office/drawing/2014/main" id="{D57B654E-785D-476F-97B9-C63D17514565}"/>
              </a:ext>
            </a:extLst>
          </p:cNvPr>
          <p:cNvCxnSpPr/>
          <p:nvPr/>
        </p:nvCxnSpPr>
        <p:spPr>
          <a:xfrm>
            <a:off x="9496425" y="1800225"/>
            <a:ext cx="523875" cy="3667516"/>
          </a:xfrm>
          <a:prstGeom prst="straightConnector1">
            <a:avLst/>
          </a:prstGeom>
          <a:ln w="44450">
            <a:solidFill>
              <a:schemeClr val="accent2">
                <a:lumMod val="50000"/>
                <a:lumOff val="50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1B3FFB2-C20F-4760-A4C2-570B062AB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2172" y="2196184"/>
            <a:ext cx="3558973" cy="1690512"/>
          </a:xfrm>
          <a:prstGeom prst="rect">
            <a:avLst/>
          </a:prstGeom>
        </p:spPr>
      </p:pic>
      <p:pic>
        <p:nvPicPr>
          <p:cNvPr id="13" name="Picture 12">
            <a:extLst>
              <a:ext uri="{FF2B5EF4-FFF2-40B4-BE49-F238E27FC236}">
                <a16:creationId xmlns:a16="http://schemas.microsoft.com/office/drawing/2014/main" id="{7B3D335A-0996-4B4D-841B-104FF9C3DE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56047" y="4777011"/>
            <a:ext cx="3558973" cy="1794242"/>
          </a:xfrm>
          <a:prstGeom prst="rect">
            <a:avLst/>
          </a:prstGeom>
        </p:spPr>
      </p:pic>
      <p:cxnSp>
        <p:nvCxnSpPr>
          <p:cNvPr id="15" name="Straight Arrow Connector 14">
            <a:extLst>
              <a:ext uri="{FF2B5EF4-FFF2-40B4-BE49-F238E27FC236}">
                <a16:creationId xmlns:a16="http://schemas.microsoft.com/office/drawing/2014/main" id="{D476E4E0-736C-404B-AB23-536833241C13}"/>
              </a:ext>
            </a:extLst>
          </p:cNvPr>
          <p:cNvCxnSpPr>
            <a:cxnSpLocks/>
          </p:cNvCxnSpPr>
          <p:nvPr/>
        </p:nvCxnSpPr>
        <p:spPr>
          <a:xfrm>
            <a:off x="8035538" y="4002844"/>
            <a:ext cx="0" cy="549716"/>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AD3087-8F67-46EE-AC7E-48CEA666AA45}"/>
              </a:ext>
            </a:extLst>
          </p:cNvPr>
          <p:cNvSpPr txBox="1"/>
          <p:nvPr/>
        </p:nvSpPr>
        <p:spPr>
          <a:xfrm>
            <a:off x="5164659" y="1399446"/>
            <a:ext cx="5741758"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Student Prompted for Printer/Clipboard and Creds – Logging in to Azure AD*</a:t>
            </a:r>
          </a:p>
        </p:txBody>
      </p:sp>
    </p:spTree>
    <p:extLst>
      <p:ext uri="{BB962C8B-B14F-4D97-AF65-F5344CB8AC3E}">
        <p14:creationId xmlns:p14="http://schemas.microsoft.com/office/powerpoint/2010/main" val="1526019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9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22" presetClass="entr" presetSubtype="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par>
                                <p:cTn id="31" presetID="22" presetClass="entr" presetSubtype="1"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8" grpId="0" animBg="1"/>
      <p:bldP spid="14"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5751DE-1AB6-45A8-B17B-EEF0DD6EDEFF}"/>
              </a:ext>
            </a:extLst>
          </p:cNvPr>
          <p:cNvSpPr>
            <a:spLocks noGrp="1"/>
          </p:cNvSpPr>
          <p:nvPr>
            <p:ph type="title"/>
          </p:nvPr>
        </p:nvSpPr>
        <p:spPr/>
        <p:txBody>
          <a:bodyPr/>
          <a:lstStyle/>
          <a:p>
            <a:r>
              <a:rPr lang="en-US" dirty="0"/>
              <a:t>Agenda / Plan (1)</a:t>
            </a:r>
          </a:p>
        </p:txBody>
      </p:sp>
      <p:sp>
        <p:nvSpPr>
          <p:cNvPr id="5" name="Text Placeholder 4">
            <a:extLst>
              <a:ext uri="{FF2B5EF4-FFF2-40B4-BE49-F238E27FC236}">
                <a16:creationId xmlns:a16="http://schemas.microsoft.com/office/drawing/2014/main" id="{C8E1C3A7-1149-471D-9D53-1CB6665DCA57}"/>
              </a:ext>
            </a:extLst>
          </p:cNvPr>
          <p:cNvSpPr>
            <a:spLocks noGrp="1"/>
          </p:cNvSpPr>
          <p:nvPr>
            <p:ph type="body" sz="quarter" idx="10"/>
          </p:nvPr>
        </p:nvSpPr>
        <p:spPr>
          <a:xfrm>
            <a:off x="269303" y="1187644"/>
            <a:ext cx="11655078" cy="5145126"/>
          </a:xfrm>
        </p:spPr>
        <p:txBody>
          <a:bodyPr/>
          <a:lstStyle/>
          <a:p>
            <a:r>
              <a:rPr lang="en-US" dirty="0"/>
              <a:t>Introductions </a:t>
            </a:r>
          </a:p>
          <a:p>
            <a:r>
              <a:rPr lang="en-US" dirty="0"/>
              <a:t>WVD Constructs – to ground everyone</a:t>
            </a:r>
          </a:p>
          <a:p>
            <a:r>
              <a:rPr lang="en-US" dirty="0"/>
              <a:t>Lab Admin info - Orientation to the Environment &amp; Rules of the road</a:t>
            </a:r>
          </a:p>
          <a:p>
            <a:pPr lvl="1"/>
            <a:r>
              <a:rPr lang="en-US" dirty="0"/>
              <a:t>Logistics for WVD OpenHack</a:t>
            </a:r>
          </a:p>
          <a:p>
            <a:pPr lvl="1"/>
            <a:r>
              <a:rPr lang="en-US" dirty="0"/>
              <a:t>PowerShell PS1 file &amp; walking deck Setting up PowerShell w/the correct Modules</a:t>
            </a:r>
          </a:p>
          <a:p>
            <a:pPr lvl="1"/>
            <a:r>
              <a:rPr lang="en-US" dirty="0"/>
              <a:t>Access for Macs – via Azure Lab machines</a:t>
            </a:r>
          </a:p>
          <a:p>
            <a:pPr lvl="1"/>
            <a:r>
              <a:rPr lang="en-US" dirty="0"/>
              <a:t>Validate Pre-</a:t>
            </a:r>
            <a:r>
              <a:rPr lang="en-US" dirty="0" err="1"/>
              <a:t>Reqs</a:t>
            </a:r>
            <a:endParaRPr lang="en-US" dirty="0"/>
          </a:p>
          <a:p>
            <a:pPr lvl="1"/>
            <a:r>
              <a:rPr lang="en-US" dirty="0"/>
              <a:t>Review all the pre-work to get us to today…</a:t>
            </a:r>
          </a:p>
        </p:txBody>
      </p:sp>
    </p:spTree>
    <p:extLst>
      <p:ext uri="{BB962C8B-B14F-4D97-AF65-F5344CB8AC3E}">
        <p14:creationId xmlns:p14="http://schemas.microsoft.com/office/powerpoint/2010/main" val="36940912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D9DA6-C868-46C0-A21D-E821CB59CC5D}"/>
              </a:ext>
            </a:extLst>
          </p:cNvPr>
          <p:cNvSpPr>
            <a:spLocks noGrp="1"/>
          </p:cNvSpPr>
          <p:nvPr>
            <p:ph type="title"/>
          </p:nvPr>
        </p:nvSpPr>
        <p:spPr/>
        <p:txBody>
          <a:bodyPr/>
          <a:lstStyle/>
          <a:p>
            <a:r>
              <a:rPr lang="en-US" dirty="0"/>
              <a:t>How Do Students Use WVD?</a:t>
            </a:r>
          </a:p>
        </p:txBody>
      </p:sp>
      <p:pic>
        <p:nvPicPr>
          <p:cNvPr id="287746" name="Picture 2" descr="Image result for student jpg laptop">
            <a:extLst>
              <a:ext uri="{FF2B5EF4-FFF2-40B4-BE49-F238E27FC236}">
                <a16:creationId xmlns:a16="http://schemas.microsoft.com/office/drawing/2014/main" id="{DD34B6E8-6C4C-44E9-B4B2-AF37B6D861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8263" y="2392851"/>
            <a:ext cx="3846375" cy="2562738"/>
          </a:xfrm>
          <a:prstGeom prst="rect">
            <a:avLst/>
          </a:prstGeom>
          <a:noFill/>
          <a:extLst>
            <a:ext uri="{909E8E84-426E-40DD-AFC4-6F175D3DCCD1}">
              <a14:hiddenFill xmlns:a14="http://schemas.microsoft.com/office/drawing/2010/main">
                <a:solidFill>
                  <a:srgbClr val="FFFFFF"/>
                </a:solidFill>
              </a14:hiddenFill>
            </a:ext>
          </a:extLst>
        </p:spPr>
      </p:pic>
      <p:sp>
        <p:nvSpPr>
          <p:cNvPr id="96" name="Text Placeholder 2">
            <a:extLst>
              <a:ext uri="{FF2B5EF4-FFF2-40B4-BE49-F238E27FC236}">
                <a16:creationId xmlns:a16="http://schemas.microsoft.com/office/drawing/2014/main" id="{9ADEB680-6CFE-4BE9-ACFA-8CFA2CD419B3}"/>
              </a:ext>
            </a:extLst>
          </p:cNvPr>
          <p:cNvSpPr txBox="1">
            <a:spLocks/>
          </p:cNvSpPr>
          <p:nvPr/>
        </p:nvSpPr>
        <p:spPr>
          <a:xfrm>
            <a:off x="588264" y="1491755"/>
            <a:ext cx="3846374"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 connected to their Windows 10 VM In Azure</a:t>
            </a:r>
          </a:p>
        </p:txBody>
      </p:sp>
      <p:pic>
        <p:nvPicPr>
          <p:cNvPr id="10" name="Picture 9">
            <a:extLst>
              <a:ext uri="{FF2B5EF4-FFF2-40B4-BE49-F238E27FC236}">
                <a16:creationId xmlns:a16="http://schemas.microsoft.com/office/drawing/2014/main" id="{10ED781E-03DE-44BB-80E9-DB4A8933B4D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3857"/>
          <a:stretch/>
        </p:blipFill>
        <p:spPr>
          <a:xfrm>
            <a:off x="5168846" y="1838817"/>
            <a:ext cx="7294018" cy="4561983"/>
          </a:xfrm>
          <a:prstGeom prst="rect">
            <a:avLst/>
          </a:prstGeom>
        </p:spPr>
      </p:pic>
      <p:cxnSp>
        <p:nvCxnSpPr>
          <p:cNvPr id="4" name="Connector: Elbow 3">
            <a:extLst>
              <a:ext uri="{FF2B5EF4-FFF2-40B4-BE49-F238E27FC236}">
                <a16:creationId xmlns:a16="http://schemas.microsoft.com/office/drawing/2014/main" id="{CA80FE6F-EC40-4D65-8120-CAFF33CB073C}"/>
              </a:ext>
            </a:extLst>
          </p:cNvPr>
          <p:cNvCxnSpPr>
            <a:stCxn id="287746" idx="3"/>
          </p:cNvCxnSpPr>
          <p:nvPr/>
        </p:nvCxnSpPr>
        <p:spPr>
          <a:xfrm>
            <a:off x="4434638" y="3674220"/>
            <a:ext cx="734208" cy="73297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E286015-DA65-491E-ACC6-33561A89E889}"/>
              </a:ext>
            </a:extLst>
          </p:cNvPr>
          <p:cNvSpPr/>
          <p:nvPr/>
        </p:nvSpPr>
        <p:spPr>
          <a:xfrm>
            <a:off x="354789" y="5081044"/>
            <a:ext cx="2897458" cy="635559"/>
          </a:xfrm>
          <a:prstGeom prst="rect">
            <a:avLst/>
          </a:prstGeom>
        </p:spPr>
        <p:txBody>
          <a:bodyPr wrap="square">
            <a:spAutoFit/>
          </a:bodyPr>
          <a:lstStyle/>
          <a:p>
            <a:pPr algn="ctr"/>
            <a:r>
              <a:rPr lang="en-US" b="1" dirty="0"/>
              <a:t>Student’s settings followed them (FSLogix)</a:t>
            </a:r>
          </a:p>
        </p:txBody>
      </p:sp>
      <p:sp>
        <p:nvSpPr>
          <p:cNvPr id="11" name="Can 45">
            <a:extLst>
              <a:ext uri="{FF2B5EF4-FFF2-40B4-BE49-F238E27FC236}">
                <a16:creationId xmlns:a16="http://schemas.microsoft.com/office/drawing/2014/main" id="{5F8D3DB8-3001-4D42-A61D-206A40A9BD23}"/>
              </a:ext>
            </a:extLst>
          </p:cNvPr>
          <p:cNvSpPr>
            <a:spLocks noChangeAspect="1"/>
          </p:cNvSpPr>
          <p:nvPr/>
        </p:nvSpPr>
        <p:spPr>
          <a:xfrm>
            <a:off x="3184363" y="6167012"/>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2" name="Straight Arrow Connector 11">
            <a:extLst>
              <a:ext uri="{FF2B5EF4-FFF2-40B4-BE49-F238E27FC236}">
                <a16:creationId xmlns:a16="http://schemas.microsoft.com/office/drawing/2014/main" id="{394813C2-CFA6-46A2-AA13-74B5FE8859FD}"/>
              </a:ext>
            </a:extLst>
          </p:cNvPr>
          <p:cNvCxnSpPr>
            <a:cxnSpLocks/>
          </p:cNvCxnSpPr>
          <p:nvPr/>
        </p:nvCxnSpPr>
        <p:spPr>
          <a:xfrm flipH="1">
            <a:off x="4074573" y="5932363"/>
            <a:ext cx="1357878" cy="37886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917E96-37C4-425A-B03B-DBED3F27CFE7}"/>
              </a:ext>
            </a:extLst>
          </p:cNvPr>
          <p:cNvSpPr txBox="1"/>
          <p:nvPr/>
        </p:nvSpPr>
        <p:spPr>
          <a:xfrm>
            <a:off x="572023" y="5716603"/>
            <a:ext cx="2495365" cy="98488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Cached Outlook </a:t>
            </a:r>
          </a:p>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Cached OneDrive</a:t>
            </a:r>
          </a:p>
          <a:p>
            <a:pPr marL="285750" indent="-285750" algn="l">
              <a:buFont typeface="Arial" panose="020B0604020202020204" pitchFamily="34" charset="0"/>
              <a:buChar char="•"/>
            </a:pPr>
            <a:r>
              <a:rPr lang="en-US" sz="1600" dirty="0">
                <a:gradFill>
                  <a:gsLst>
                    <a:gs pos="2917">
                      <a:schemeClr val="tx1"/>
                    </a:gs>
                    <a:gs pos="30000">
                      <a:schemeClr val="tx1"/>
                    </a:gs>
                  </a:gsLst>
                  <a:lin ang="5400000" scaled="0"/>
                </a:gradFill>
              </a:rPr>
              <a:t>Wallpaper, desktop files,  customizations, etc.</a:t>
            </a:r>
          </a:p>
        </p:txBody>
      </p:sp>
    </p:spTree>
    <p:extLst>
      <p:ext uri="{BB962C8B-B14F-4D97-AF65-F5344CB8AC3E}">
        <p14:creationId xmlns:p14="http://schemas.microsoft.com/office/powerpoint/2010/main" val="3039398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t>WVD Use Cases In Education </a:t>
            </a:r>
          </a:p>
        </p:txBody>
      </p:sp>
      <p:pic>
        <p:nvPicPr>
          <p:cNvPr id="4" name="Picture 3">
            <a:extLst>
              <a:ext uri="{FF2B5EF4-FFF2-40B4-BE49-F238E27FC236}">
                <a16:creationId xmlns:a16="http://schemas.microsoft.com/office/drawing/2014/main" id="{0AB8AB30-81ED-4211-9097-F30E524D0FD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8202" y="1466006"/>
            <a:ext cx="1864546" cy="1864546"/>
          </a:xfrm>
          <a:prstGeom prst="ellipse">
            <a:avLst/>
          </a:prstGeom>
          <a:ln w="28575">
            <a:noFill/>
          </a:ln>
        </p:spPr>
      </p:pic>
      <p:pic>
        <p:nvPicPr>
          <p:cNvPr id="6" name="Picture 5" descr="A person standing in a kitchen&#10;&#10;Description generated with high confidence">
            <a:extLst>
              <a:ext uri="{FF2B5EF4-FFF2-40B4-BE49-F238E27FC236}">
                <a16:creationId xmlns:a16="http://schemas.microsoft.com/office/drawing/2014/main" id="{A1B3CB27-E9A0-4633-9B15-D2B7E0DA904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237"/>
          <a:stretch/>
        </p:blipFill>
        <p:spPr>
          <a:xfrm>
            <a:off x="7861263" y="1450020"/>
            <a:ext cx="1867940" cy="1867940"/>
          </a:xfrm>
          <a:prstGeom prst="ellipse">
            <a:avLst/>
          </a:prstGeom>
        </p:spPr>
      </p:pic>
      <p:grpSp>
        <p:nvGrpSpPr>
          <p:cNvPr id="17" name="Group 16">
            <a:extLst>
              <a:ext uri="{FF2B5EF4-FFF2-40B4-BE49-F238E27FC236}">
                <a16:creationId xmlns:a16="http://schemas.microsoft.com/office/drawing/2014/main" id="{9D5B7B1D-687E-4770-AD1F-59D642BE0140}"/>
              </a:ext>
            </a:extLst>
          </p:cNvPr>
          <p:cNvGrpSpPr/>
          <p:nvPr/>
        </p:nvGrpSpPr>
        <p:grpSpPr>
          <a:xfrm>
            <a:off x="1066156" y="3527449"/>
            <a:ext cx="4632681" cy="2522742"/>
            <a:chOff x="3619776" y="4317046"/>
            <a:chExt cx="2561145" cy="2573328"/>
          </a:xfrm>
        </p:grpSpPr>
        <p:sp>
          <p:nvSpPr>
            <p:cNvPr id="9" name="Rectangle 8">
              <a:extLst>
                <a:ext uri="{FF2B5EF4-FFF2-40B4-BE49-F238E27FC236}">
                  <a16:creationId xmlns:a16="http://schemas.microsoft.com/office/drawing/2014/main" id="{4E0F3D17-5F93-4F6F-891E-BD5C799CAA0B}"/>
                </a:ext>
              </a:extLst>
            </p:cNvPr>
            <p:cNvSpPr/>
            <p:nvPr/>
          </p:nvSpPr>
          <p:spPr>
            <a:xfrm>
              <a:off x="3619776" y="4317046"/>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Elastic Student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&amp; Faculty Support</a:t>
              </a:r>
              <a:endParaRPr kumimoji="0" lang="en-US" sz="24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endParaRPr>
            </a:p>
          </p:txBody>
        </p:sp>
        <p:sp>
          <p:nvSpPr>
            <p:cNvPr id="13" name="Rectangle 12">
              <a:extLst>
                <a:ext uri="{FF2B5EF4-FFF2-40B4-BE49-F238E27FC236}">
                  <a16:creationId xmlns:a16="http://schemas.microsoft.com/office/drawing/2014/main" id="{A5827A4D-E002-4428-95DD-069B5BE3AB4E}"/>
                </a:ext>
              </a:extLst>
            </p:cNvPr>
            <p:cNvSpPr/>
            <p:nvPr/>
          </p:nvSpPr>
          <p:spPr>
            <a:xfrm>
              <a:off x="3636146" y="5166510"/>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Student turnover per semester</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Seasonal faculty/class requirements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BYOD and mobile support</a:t>
              </a:r>
            </a:p>
            <a:p>
              <a:pPr marL="0" marR="0" lvl="0" indent="0" algn="ctr" defTabSz="914049" rtl="0" eaLnBrk="1" fontAlgn="auto" latinLnBrk="0" hangingPunct="1">
                <a:lnSpc>
                  <a:spcPct val="100000"/>
                </a:lnSpc>
                <a:spcBef>
                  <a:spcPts val="1176"/>
                </a:spcBef>
                <a:spcAft>
                  <a:spcPts val="0"/>
                </a:spcAft>
                <a:buClrTx/>
                <a:buSzTx/>
                <a:buFontTx/>
                <a:buNone/>
                <a:tabLst/>
                <a:defRPr/>
              </a:pPr>
              <a:r>
                <a:rPr lang="en-US" sz="2000" dirty="0">
                  <a:solidFill>
                    <a:srgbClr val="000000"/>
                  </a:solidFill>
                  <a:latin typeface="Segoe UI"/>
                  <a:cs typeface="Segoe UI Semilight" panose="020B0402040204020203" pitchFamily="34" charset="0"/>
                </a:rPr>
                <a:t>Seasonal Testing w/locked down Windows 10</a:t>
              </a:r>
              <a:endPar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0" marR="0" lvl="0" indent="0" algn="ctr" defTabSz="914049" rtl="0" eaLnBrk="1" fontAlgn="auto" latinLnBrk="0" hangingPunct="1">
                <a:lnSpc>
                  <a:spcPct val="100000"/>
                </a:lnSpc>
                <a:spcBef>
                  <a:spcPts val="1176"/>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grpSp>
      <p:grpSp>
        <p:nvGrpSpPr>
          <p:cNvPr id="19" name="Group 18">
            <a:extLst>
              <a:ext uri="{FF2B5EF4-FFF2-40B4-BE49-F238E27FC236}">
                <a16:creationId xmlns:a16="http://schemas.microsoft.com/office/drawing/2014/main" id="{A3D18D90-F6C7-45AA-99E6-86BBA62BAC47}"/>
              </a:ext>
            </a:extLst>
          </p:cNvPr>
          <p:cNvGrpSpPr/>
          <p:nvPr/>
        </p:nvGrpSpPr>
        <p:grpSpPr>
          <a:xfrm>
            <a:off x="6221336" y="3485162"/>
            <a:ext cx="5147793" cy="2427977"/>
            <a:chOff x="8920889" y="4317047"/>
            <a:chExt cx="2570351" cy="2476663"/>
          </a:xfrm>
        </p:grpSpPr>
        <p:sp>
          <p:nvSpPr>
            <p:cNvPr id="11" name="Rectangle 10">
              <a:extLst>
                <a:ext uri="{FF2B5EF4-FFF2-40B4-BE49-F238E27FC236}">
                  <a16:creationId xmlns:a16="http://schemas.microsoft.com/office/drawing/2014/main" id="{761A819A-AEB6-4EFB-9B9F-0F32E980CA06}"/>
                </a:ext>
              </a:extLst>
            </p:cNvPr>
            <p:cNvSpPr/>
            <p:nvPr/>
          </p:nvSpPr>
          <p:spPr>
            <a:xfrm>
              <a:off x="8920889" y="4317047"/>
              <a:ext cx="2544775" cy="496253"/>
            </a:xfrm>
            <a:prstGeom prst="rect">
              <a:avLst/>
            </a:prstGeom>
          </p:spPr>
          <p:txBody>
            <a:bodyPr wrap="square" lIns="0" tIns="0" rIns="0" bIns="0" anchor="t" anchorCtr="0">
              <a:no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Specialized </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workloads</a:t>
              </a:r>
            </a:p>
          </p:txBody>
        </p:sp>
        <p:sp>
          <p:nvSpPr>
            <p:cNvPr id="15" name="Rectangle 14">
              <a:extLst>
                <a:ext uri="{FF2B5EF4-FFF2-40B4-BE49-F238E27FC236}">
                  <a16:creationId xmlns:a16="http://schemas.microsoft.com/office/drawing/2014/main" id="{B83C98E1-40D0-4EB9-986F-605172A81775}"/>
                </a:ext>
              </a:extLst>
            </p:cNvPr>
            <p:cNvSpPr/>
            <p:nvPr/>
          </p:nvSpPr>
          <p:spPr>
            <a:xfrm>
              <a:off x="8946465" y="5069846"/>
              <a:ext cx="2544775" cy="1723864"/>
            </a:xfrm>
            <a:prstGeom prst="rect">
              <a:avLst/>
            </a:prstGeom>
          </p:spPr>
          <p:txBody>
            <a:bodyPr wrap="square" lIns="0" tIns="179285" rIns="0" bIns="0" anchor="t" anchorCtr="0">
              <a:noAutofit/>
            </a:bodyPr>
            <a:lstStyle/>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Access to class-specific Apps or Desktops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Design and engineering (GPU)</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Legacy Win32 apps </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Win10-only apps</a:t>
              </a:r>
            </a:p>
            <a:p>
              <a:pPr marL="0" marR="0" lvl="0" indent="0" algn="ctr" defTabSz="914049" rtl="0" eaLnBrk="1" fontAlgn="auto" latinLnBrk="0" hangingPunct="1">
                <a:lnSpc>
                  <a:spcPct val="100000"/>
                </a:lnSpc>
                <a:spcBef>
                  <a:spcPts val="1176"/>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Software dev test (+offshore)</a:t>
              </a:r>
            </a:p>
          </p:txBody>
        </p:sp>
      </p:grpSp>
    </p:spTree>
    <p:extLst>
      <p:ext uri="{BB962C8B-B14F-4D97-AF65-F5344CB8AC3E}">
        <p14:creationId xmlns:p14="http://schemas.microsoft.com/office/powerpoint/2010/main" val="441477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C6AE-6045-4F25-BA7A-E65750B35BF1}"/>
              </a:ext>
            </a:extLst>
          </p:cNvPr>
          <p:cNvSpPr>
            <a:spLocks noGrp="1"/>
          </p:cNvSpPr>
          <p:nvPr>
            <p:ph type="title"/>
          </p:nvPr>
        </p:nvSpPr>
        <p:spPr/>
        <p:txBody>
          <a:bodyPr/>
          <a:lstStyle/>
          <a:p>
            <a:r>
              <a:rPr lang="en-US" dirty="0"/>
              <a:t>WVD – EDU is a Natural Fit</a:t>
            </a:r>
          </a:p>
        </p:txBody>
      </p:sp>
      <p:sp>
        <p:nvSpPr>
          <p:cNvPr id="3" name="Text Placeholder 2">
            <a:extLst>
              <a:ext uri="{FF2B5EF4-FFF2-40B4-BE49-F238E27FC236}">
                <a16:creationId xmlns:a16="http://schemas.microsoft.com/office/drawing/2014/main" id="{83183363-DC92-4C3B-90F1-006B4357FCDA}"/>
              </a:ext>
            </a:extLst>
          </p:cNvPr>
          <p:cNvSpPr>
            <a:spLocks noGrp="1"/>
          </p:cNvSpPr>
          <p:nvPr>
            <p:ph type="body" sz="quarter" idx="10"/>
          </p:nvPr>
        </p:nvSpPr>
        <p:spPr>
          <a:xfrm>
            <a:off x="586390" y="1434370"/>
            <a:ext cx="11018520" cy="5601533"/>
          </a:xfrm>
        </p:spPr>
        <p:txBody>
          <a:bodyPr/>
          <a:lstStyle/>
          <a:p>
            <a:pPr marL="457200" indent="-457200">
              <a:buFont typeface="Arial" panose="020B0604020202020204" pitchFamily="34" charset="0"/>
              <a:buChar char="•"/>
            </a:pPr>
            <a:r>
              <a:rPr lang="en-US" dirty="0"/>
              <a:t>Time to market – deploy in minutes </a:t>
            </a:r>
          </a:p>
          <a:p>
            <a:pPr marL="457200" indent="-457200">
              <a:buFont typeface="Arial" panose="020B0604020202020204" pitchFamily="34" charset="0"/>
              <a:buChar char="•"/>
            </a:pPr>
            <a:r>
              <a:rPr lang="en-US" dirty="0"/>
              <a:t>Procurement challenges</a:t>
            </a:r>
          </a:p>
          <a:p>
            <a:pPr marL="685800" lvl="1" indent="-457200">
              <a:buFont typeface="Arial" panose="020B0604020202020204" pitchFamily="34" charset="0"/>
              <a:buChar char="•"/>
            </a:pPr>
            <a:r>
              <a:rPr lang="en-US" dirty="0"/>
              <a:t>Hardware investment/upgrade/maintenance savings </a:t>
            </a:r>
          </a:p>
          <a:p>
            <a:pPr marL="685800" lvl="1" indent="-457200">
              <a:buFont typeface="Arial" panose="020B0604020202020204" pitchFamily="34" charset="0"/>
              <a:buChar char="•"/>
            </a:pPr>
            <a:r>
              <a:rPr lang="en-US" dirty="0"/>
              <a:t>GPU acquisition and support horizon</a:t>
            </a:r>
          </a:p>
          <a:p>
            <a:pPr marL="457200" indent="-457200">
              <a:buFont typeface="Arial" panose="020B0604020202020204" pitchFamily="34" charset="0"/>
              <a:buChar char="•"/>
            </a:pPr>
            <a:r>
              <a:rPr lang="en-US" dirty="0"/>
              <a:t>Seasonality of demand – scale when needed</a:t>
            </a:r>
          </a:p>
          <a:p>
            <a:pPr marL="457200" indent="-457200">
              <a:buFont typeface="Arial" panose="020B0604020202020204" pitchFamily="34" charset="0"/>
              <a:buChar char="•"/>
            </a:pPr>
            <a:r>
              <a:rPr lang="en-US" dirty="0"/>
              <a:t>Access for Students &amp; Faculty is just username/password and:</a:t>
            </a:r>
          </a:p>
          <a:p>
            <a:pPr marL="685800" lvl="1" indent="-457200">
              <a:buFont typeface="Arial" panose="020B0604020202020204" pitchFamily="34" charset="0"/>
              <a:buChar char="•"/>
            </a:pPr>
            <a:r>
              <a:rPr lang="en-US" dirty="0"/>
              <a:t>Any HTML5-certified web browser</a:t>
            </a:r>
          </a:p>
          <a:p>
            <a:pPr marL="685800" lvl="1" indent="-457200">
              <a:buFont typeface="Arial" panose="020B0604020202020204" pitchFamily="34" charset="0"/>
              <a:buChar char="•"/>
            </a:pPr>
            <a:r>
              <a:rPr lang="en-US" dirty="0"/>
              <a:t>A platform-specific full WVD client</a:t>
            </a:r>
          </a:p>
          <a:p>
            <a:pPr marL="457200" indent="-457200">
              <a:buFont typeface="Arial" panose="020B0604020202020204" pitchFamily="34" charset="0"/>
              <a:buChar char="•"/>
            </a:pPr>
            <a:r>
              <a:rPr lang="en-US" dirty="0"/>
              <a:t>Leverages existing Group Policies &amp; Win 10 management tools </a:t>
            </a:r>
          </a:p>
          <a:p>
            <a:pPr marL="457200" indent="-457200">
              <a:buFont typeface="Arial" panose="020B0604020202020204" pitchFamily="34" charset="0"/>
              <a:buChar char="•"/>
            </a:pPr>
            <a:r>
              <a:rPr lang="en-US" dirty="0"/>
              <a:t>Minimal App Compatibility challenges</a:t>
            </a:r>
          </a:p>
          <a:p>
            <a:pPr marL="685800" lvl="1" indent="-457200">
              <a:buFont typeface="Arial" panose="020B0604020202020204" pitchFamily="34" charset="0"/>
              <a:buChar char="•"/>
            </a:pPr>
            <a:r>
              <a:rPr lang="en-US" kern="0" dirty="0">
                <a:solidFill>
                  <a:srgbClr val="2C292A"/>
                </a:solidFill>
                <a:latin typeface="Segoe UI Body"/>
              </a:rPr>
              <a:t>Desktop App Assure provides </a:t>
            </a:r>
            <a:r>
              <a:rPr lang="en-US" b="1" kern="0" dirty="0">
                <a:solidFill>
                  <a:srgbClr val="2C292A"/>
                </a:solidFill>
                <a:latin typeface="Segoe UI Body"/>
              </a:rPr>
              <a:t>application remediation assistance at no additional cost</a:t>
            </a:r>
          </a:p>
          <a:p>
            <a:pPr marL="685800" lvl="1" indent="-457200">
              <a:buFont typeface="Arial" panose="020B0604020202020204" pitchFamily="34" charset="0"/>
              <a:buChar char="•"/>
            </a:pPr>
            <a:r>
              <a:rPr lang="en-US" kern="0" dirty="0">
                <a:solidFill>
                  <a:srgbClr val="282828"/>
                </a:solidFill>
                <a:latin typeface="Segoe UI Semibold" panose="020B0702040204020203" pitchFamily="34" charset="0"/>
                <a:cs typeface="Segoe UI Semibold" panose="020B0702040204020203" pitchFamily="34" charset="0"/>
                <a:hlinkClick r:id="rId2"/>
              </a:rPr>
              <a:t>aka.ms/</a:t>
            </a:r>
            <a:r>
              <a:rPr lang="en-US" kern="0" dirty="0" err="1">
                <a:solidFill>
                  <a:srgbClr val="282828"/>
                </a:solidFill>
                <a:latin typeface="Segoe UI Semibold" panose="020B0702040204020203" pitchFamily="34" charset="0"/>
                <a:cs typeface="Segoe UI Semibold" panose="020B0702040204020203" pitchFamily="34" charset="0"/>
                <a:hlinkClick r:id="rId2"/>
              </a:rPr>
              <a:t>DesktopAppAssure</a:t>
            </a:r>
            <a:endParaRPr lang="en-US" b="1" kern="0" dirty="0">
              <a:solidFill>
                <a:srgbClr val="2C292A"/>
              </a:solidFill>
              <a:latin typeface="Segoe UI Body"/>
            </a:endParaRPr>
          </a:p>
          <a:p>
            <a:pPr marL="6858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18861288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3163922" y="1797938"/>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3321064" y="2662516"/>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30" name="Group 29">
            <a:extLst>
              <a:ext uri="{FF2B5EF4-FFF2-40B4-BE49-F238E27FC236}">
                <a16:creationId xmlns:a16="http://schemas.microsoft.com/office/drawing/2014/main" id="{97735CBF-18E6-4518-A1B0-6AA0D5117AE0}"/>
              </a:ext>
            </a:extLst>
          </p:cNvPr>
          <p:cNvGrpSpPr/>
          <p:nvPr/>
        </p:nvGrpSpPr>
        <p:grpSpPr>
          <a:xfrm>
            <a:off x="2937244" y="1797938"/>
            <a:ext cx="187578" cy="3738194"/>
            <a:chOff x="2849277" y="1648178"/>
            <a:chExt cx="187578" cy="3738194"/>
          </a:xfrm>
        </p:grpSpPr>
        <p:cxnSp>
          <p:nvCxnSpPr>
            <p:cNvPr id="191" name="Straight Connector 190">
              <a:extLst>
                <a:ext uri="{FF2B5EF4-FFF2-40B4-BE49-F238E27FC236}">
                  <a16:creationId xmlns:a16="http://schemas.microsoft.com/office/drawing/2014/main" id="{5046D4E4-51B0-4A1F-9C15-8852DF5CED0F}"/>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8378CB44-7BA4-4EBC-B3D6-D33EA1800555}"/>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CAD01618-8B91-4EC0-B3F1-4028EC168E80}"/>
              </a:ext>
            </a:extLst>
          </p:cNvPr>
          <p:cNvGrpSpPr/>
          <p:nvPr/>
        </p:nvGrpSpPr>
        <p:grpSpPr>
          <a:xfrm>
            <a:off x="7126588" y="1893768"/>
            <a:ext cx="155930" cy="3691795"/>
            <a:chOff x="2849277" y="128295"/>
            <a:chExt cx="187578" cy="5258077"/>
          </a:xfrm>
        </p:grpSpPr>
        <p:cxnSp>
          <p:nvCxnSpPr>
            <p:cNvPr id="201" name="Straight Connector 200">
              <a:extLst>
                <a:ext uri="{FF2B5EF4-FFF2-40B4-BE49-F238E27FC236}">
                  <a16:creationId xmlns:a16="http://schemas.microsoft.com/office/drawing/2014/main" id="{3478579E-FFCE-41B1-B0C2-29DCEB569431}"/>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02" name="Rectangle 201">
              <a:extLst>
                <a:ext uri="{FF2B5EF4-FFF2-40B4-BE49-F238E27FC236}">
                  <a16:creationId xmlns:a16="http://schemas.microsoft.com/office/drawing/2014/main" id="{198EC6F0-95B7-434D-960E-6467E21E3F0F}"/>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16" name="Rectangle 215">
            <a:extLst>
              <a:ext uri="{FF2B5EF4-FFF2-40B4-BE49-F238E27FC236}">
                <a16:creationId xmlns:a16="http://schemas.microsoft.com/office/drawing/2014/main" id="{5D688CAA-98BE-4818-BC04-250D4529BA32}"/>
              </a:ext>
            </a:extLst>
          </p:cNvPr>
          <p:cNvSpPr/>
          <p:nvPr/>
        </p:nvSpPr>
        <p:spPr bwMode="auto">
          <a:xfrm>
            <a:off x="7343531" y="1811725"/>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a:t>
            </a:r>
          </a:p>
        </p:txBody>
      </p:sp>
      <p:sp>
        <p:nvSpPr>
          <p:cNvPr id="9" name="Rectangle 8">
            <a:extLst>
              <a:ext uri="{FF2B5EF4-FFF2-40B4-BE49-F238E27FC236}">
                <a16:creationId xmlns:a16="http://schemas.microsoft.com/office/drawing/2014/main" id="{B0FA6572-896B-41CE-922E-4284B244E0B8}"/>
              </a:ext>
            </a:extLst>
          </p:cNvPr>
          <p:cNvSpPr/>
          <p:nvPr/>
        </p:nvSpPr>
        <p:spPr bwMode="auto">
          <a:xfrm>
            <a:off x="682856" y="1797938"/>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861774"/>
          </a:xfrm>
        </p:spPr>
        <p:txBody>
          <a:bodyPr/>
          <a:lstStyle/>
          <a:p>
            <a:r>
              <a:rPr lang="en-US" dirty="0"/>
              <a:t>Windows Virtual Desktop EDU Licensing – 2 Scenarios</a:t>
            </a:r>
            <a:br>
              <a:rPr lang="en-US" dirty="0"/>
            </a:br>
            <a:r>
              <a:rPr lang="en-US" sz="2000" i="1" dirty="0"/>
              <a:t>WVD Can Host Both Client and Server OS’s – Licensing Approach is Different for Each</a:t>
            </a:r>
            <a:endParaRPr lang="en-US" i="1" dirty="0"/>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5088768" y="2973148"/>
            <a:ext cx="1703068" cy="587682"/>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5088768" y="3838113"/>
            <a:ext cx="1703068" cy="587682"/>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612767" y="2662516"/>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918056" y="3109902"/>
            <a:ext cx="3327764"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Windows 10 or Windows 7 Desktops</a:t>
            </a:r>
          </a:p>
        </p:txBody>
      </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10736685" y="318437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25" name="Group 224">
            <a:extLst>
              <a:ext uri="{FF2B5EF4-FFF2-40B4-BE49-F238E27FC236}">
                <a16:creationId xmlns:a16="http://schemas.microsoft.com/office/drawing/2014/main" id="{29F68ACA-2F7B-4C2A-BA4A-2D7D2CE84412}"/>
              </a:ext>
            </a:extLst>
          </p:cNvPr>
          <p:cNvGrpSpPr/>
          <p:nvPr/>
        </p:nvGrpSpPr>
        <p:grpSpPr>
          <a:xfrm>
            <a:off x="993896" y="2479208"/>
            <a:ext cx="1626420" cy="2908602"/>
            <a:chOff x="899303" y="2229846"/>
            <a:chExt cx="1626420" cy="2908602"/>
          </a:xfrm>
        </p:grpSpPr>
        <p:sp>
          <p:nvSpPr>
            <p:cNvPr id="21" name="Oval 20">
              <a:extLst>
                <a:ext uri="{FF2B5EF4-FFF2-40B4-BE49-F238E27FC236}">
                  <a16:creationId xmlns:a16="http://schemas.microsoft.com/office/drawing/2014/main" id="{AF1342EB-4297-4513-8495-CB2EB1BE402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89" name="Oval 188">
              <a:extLst>
                <a:ext uri="{FF2B5EF4-FFF2-40B4-BE49-F238E27FC236}">
                  <a16:creationId xmlns:a16="http://schemas.microsoft.com/office/drawing/2014/main" id="{853C649D-BE7A-419F-B2F5-481DF7552E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190" name="Oval 189">
              <a:extLst>
                <a:ext uri="{FF2B5EF4-FFF2-40B4-BE49-F238E27FC236}">
                  <a16:creationId xmlns:a16="http://schemas.microsoft.com/office/drawing/2014/main" id="{3501120B-9A3D-49F3-9C0C-BCCD5E69D293}"/>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3" name="Group 22">
              <a:extLst>
                <a:ext uri="{FF2B5EF4-FFF2-40B4-BE49-F238E27FC236}">
                  <a16:creationId xmlns:a16="http://schemas.microsoft.com/office/drawing/2014/main" id="{3A83E66C-CC90-4E62-96F3-1BD6B2128055}"/>
                </a:ext>
              </a:extLst>
            </p:cNvPr>
            <p:cNvGrpSpPr/>
            <p:nvPr/>
          </p:nvGrpSpPr>
          <p:grpSpPr>
            <a:xfrm>
              <a:off x="2043658" y="2532747"/>
              <a:ext cx="482065" cy="2255907"/>
              <a:chOff x="2224274" y="2338191"/>
              <a:chExt cx="482065" cy="2255907"/>
            </a:xfrm>
          </p:grpSpPr>
          <p:grpSp>
            <p:nvGrpSpPr>
              <p:cNvPr id="172" name="Group 171">
                <a:extLst>
                  <a:ext uri="{FF2B5EF4-FFF2-40B4-BE49-F238E27FC236}">
                    <a16:creationId xmlns:a16="http://schemas.microsoft.com/office/drawing/2014/main" id="{F323346C-F516-43E7-9B59-9157F7BA04BB}"/>
                  </a:ext>
                </a:extLst>
              </p:cNvPr>
              <p:cNvGrpSpPr/>
              <p:nvPr/>
            </p:nvGrpSpPr>
            <p:grpSpPr>
              <a:xfrm>
                <a:off x="2281302" y="3639439"/>
                <a:ext cx="319498" cy="414180"/>
                <a:chOff x="5866856" y="4829242"/>
                <a:chExt cx="702675" cy="865083"/>
              </a:xfrm>
            </p:grpSpPr>
            <p:sp>
              <p:nvSpPr>
                <p:cNvPr id="179" name="Freeform 12">
                  <a:extLst>
                    <a:ext uri="{FF2B5EF4-FFF2-40B4-BE49-F238E27FC236}">
                      <a16:creationId xmlns:a16="http://schemas.microsoft.com/office/drawing/2014/main" id="{1820B8EB-4F0C-4336-9DB6-5FE31C9F0BB0}"/>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13">
                  <a:extLst>
                    <a:ext uri="{FF2B5EF4-FFF2-40B4-BE49-F238E27FC236}">
                      <a16:creationId xmlns:a16="http://schemas.microsoft.com/office/drawing/2014/main" id="{B8933819-6174-40FF-8665-C88579BC8315}"/>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0E22A59-2F68-44B6-92CF-672A503BBCAC}"/>
                  </a:ext>
                </a:extLst>
              </p:cNvPr>
              <p:cNvGrpSpPr/>
              <p:nvPr/>
            </p:nvGrpSpPr>
            <p:grpSpPr>
              <a:xfrm>
                <a:off x="2286418" y="3019895"/>
                <a:ext cx="335350" cy="419905"/>
                <a:chOff x="13987161" y="3323588"/>
                <a:chExt cx="2047876" cy="2435225"/>
              </a:xfrm>
              <a:solidFill>
                <a:schemeClr val="bg1"/>
              </a:solidFill>
            </p:grpSpPr>
            <p:sp>
              <p:nvSpPr>
                <p:cNvPr id="175" name="Freeform 50">
                  <a:extLst>
                    <a:ext uri="{FF2B5EF4-FFF2-40B4-BE49-F238E27FC236}">
                      <a16:creationId xmlns:a16="http://schemas.microsoft.com/office/drawing/2014/main" id="{7299899B-DE83-48A6-B457-2DCEFEE06AC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51">
                  <a:extLst>
                    <a:ext uri="{FF2B5EF4-FFF2-40B4-BE49-F238E27FC236}">
                      <a16:creationId xmlns:a16="http://schemas.microsoft.com/office/drawing/2014/main" id="{057FDB7C-B8E2-47C6-9C03-F7A6867A91D9}"/>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52">
                  <a:extLst>
                    <a:ext uri="{FF2B5EF4-FFF2-40B4-BE49-F238E27FC236}">
                      <a16:creationId xmlns:a16="http://schemas.microsoft.com/office/drawing/2014/main" id="{E6C3BA0C-D73A-4CBB-8524-71963C041139}"/>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53">
                  <a:extLst>
                    <a:ext uri="{FF2B5EF4-FFF2-40B4-BE49-F238E27FC236}">
                      <a16:creationId xmlns:a16="http://schemas.microsoft.com/office/drawing/2014/main" id="{71F3DE9F-2DFD-456D-ADF0-AF5F0B070B6D}"/>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4" name="Picture 173">
                <a:extLst>
                  <a:ext uri="{FF2B5EF4-FFF2-40B4-BE49-F238E27FC236}">
                    <a16:creationId xmlns:a16="http://schemas.microsoft.com/office/drawing/2014/main" id="{8730A46E-2FAE-422C-9830-14B29B837545}"/>
                  </a:ext>
                </a:extLst>
              </p:cNvPr>
              <p:cNvPicPr>
                <a:picLocks noChangeAspect="1"/>
              </p:cNvPicPr>
              <p:nvPr/>
            </p:nvPicPr>
            <p:blipFill rotWithShape="1">
              <a:blip r:embed="rId3" cstate="email">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181" name="Picture 180">
                <a:extLst>
                  <a:ext uri="{FF2B5EF4-FFF2-40B4-BE49-F238E27FC236}">
                    <a16:creationId xmlns:a16="http://schemas.microsoft.com/office/drawing/2014/main" id="{F48E8951-D959-4F6F-8C71-A9AFEBD2EE5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82" name="CellPhone_E8EA" title="Icon of a cellphone">
              <a:extLst>
                <a:ext uri="{FF2B5EF4-FFF2-40B4-BE49-F238E27FC236}">
                  <a16:creationId xmlns:a16="http://schemas.microsoft.com/office/drawing/2014/main" id="{BF92AB84-1E19-4CF8-A967-7EDED230CF90}"/>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3" name="Laptop_E770" title="Icon of a laptop">
              <a:extLst>
                <a:ext uri="{FF2B5EF4-FFF2-40B4-BE49-F238E27FC236}">
                  <a16:creationId xmlns:a16="http://schemas.microsoft.com/office/drawing/2014/main" id="{FBDBAC4A-3ED7-46C0-8A66-553A5C1423CA}"/>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Tablet_E70A" title="Icon of a tablet">
              <a:extLst>
                <a:ext uri="{FF2B5EF4-FFF2-40B4-BE49-F238E27FC236}">
                  <a16:creationId xmlns:a16="http://schemas.microsoft.com/office/drawing/2014/main" id="{18173F3B-7E32-45FA-9940-152586DB3E4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5187419" y="4800770"/>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0953371" y="2623791"/>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124" name="Right Bracket 123">
            <a:extLst>
              <a:ext uri="{FF2B5EF4-FFF2-40B4-BE49-F238E27FC236}">
                <a16:creationId xmlns:a16="http://schemas.microsoft.com/office/drawing/2014/main" id="{CE9A7E8A-2639-4713-9FF9-3F646AD53F5D}"/>
              </a:ext>
            </a:extLst>
          </p:cNvPr>
          <p:cNvSpPr/>
          <p:nvPr/>
        </p:nvSpPr>
        <p:spPr>
          <a:xfrm>
            <a:off x="2615809" y="2749157"/>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385700" y="3838113"/>
            <a:ext cx="1703068" cy="587682"/>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385700" y="2973148"/>
            <a:ext cx="1703068" cy="587682"/>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18741" y="4808554"/>
            <a:ext cx="399616" cy="422236"/>
          </a:xfrm>
          <a:prstGeom prst="rect">
            <a:avLst/>
          </a:prstGeom>
          <a:noFill/>
        </p:spPr>
      </p:pic>
      <p:sp>
        <p:nvSpPr>
          <p:cNvPr id="94" name="Rectangle: Rounded Corners 93">
            <a:extLst>
              <a:ext uri="{FF2B5EF4-FFF2-40B4-BE49-F238E27FC236}">
                <a16:creationId xmlns:a16="http://schemas.microsoft.com/office/drawing/2014/main" id="{02457E1A-A489-4725-9DFA-D599B05C8AAC}"/>
              </a:ext>
            </a:extLst>
          </p:cNvPr>
          <p:cNvSpPr/>
          <p:nvPr/>
        </p:nvSpPr>
        <p:spPr bwMode="auto">
          <a:xfrm>
            <a:off x="7911655" y="3829169"/>
            <a:ext cx="3327764" cy="776663"/>
          </a:xfrm>
          <a:prstGeom prst="roundRect">
            <a:avLst/>
          </a:prstGeom>
          <a:solidFill>
            <a:schemeClr val="accent3">
              <a:lumMod val="60000"/>
              <a:lumOff val="4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Windows Server Running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    RDS/RemoteApp</a:t>
            </a:r>
          </a:p>
        </p:txBody>
      </p:sp>
      <p:sp>
        <p:nvSpPr>
          <p:cNvPr id="97" name="Freeform 59">
            <a:extLst>
              <a:ext uri="{FF2B5EF4-FFF2-40B4-BE49-F238E27FC236}">
                <a16:creationId xmlns:a16="http://schemas.microsoft.com/office/drawing/2014/main" id="{713E172A-0936-4C10-91FF-9DDC80D13719}"/>
              </a:ext>
            </a:extLst>
          </p:cNvPr>
          <p:cNvSpPr>
            <a:spLocks noEditPoints="1"/>
          </p:cNvSpPr>
          <p:nvPr/>
        </p:nvSpPr>
        <p:spPr bwMode="auto">
          <a:xfrm>
            <a:off x="9991605" y="3882570"/>
            <a:ext cx="287811" cy="669862"/>
          </a:xfrm>
          <a:custGeom>
            <a:avLst/>
            <a:gdLst>
              <a:gd name="T0" fmla="*/ 115 w 1025"/>
              <a:gd name="T1" fmla="*/ 1698 h 1967"/>
              <a:gd name="T2" fmla="*/ 115 w 1025"/>
              <a:gd name="T3" fmla="*/ 1790 h 1967"/>
              <a:gd name="T4" fmla="*/ 909 w 1025"/>
              <a:gd name="T5" fmla="*/ 1790 h 1967"/>
              <a:gd name="T6" fmla="*/ 909 w 1025"/>
              <a:gd name="T7" fmla="*/ 1698 h 1967"/>
              <a:gd name="T8" fmla="*/ 115 w 1025"/>
              <a:gd name="T9" fmla="*/ 1698 h 1967"/>
              <a:gd name="T10" fmla="*/ 115 w 1025"/>
              <a:gd name="T11" fmla="*/ 1548 h 1967"/>
              <a:gd name="T12" fmla="*/ 115 w 1025"/>
              <a:gd name="T13" fmla="*/ 1615 h 1967"/>
              <a:gd name="T14" fmla="*/ 274 w 1025"/>
              <a:gd name="T15" fmla="*/ 1615 h 1967"/>
              <a:gd name="T16" fmla="*/ 274 w 1025"/>
              <a:gd name="T17" fmla="*/ 1548 h 1967"/>
              <a:gd name="T18" fmla="*/ 115 w 1025"/>
              <a:gd name="T19" fmla="*/ 1548 h 1967"/>
              <a:gd name="T20" fmla="*/ 115 w 1025"/>
              <a:gd name="T21" fmla="*/ 1394 h 1967"/>
              <a:gd name="T22" fmla="*/ 115 w 1025"/>
              <a:gd name="T23" fmla="*/ 1465 h 1967"/>
              <a:gd name="T24" fmla="*/ 274 w 1025"/>
              <a:gd name="T25" fmla="*/ 1465 h 1967"/>
              <a:gd name="T26" fmla="*/ 274 w 1025"/>
              <a:gd name="T27" fmla="*/ 1394 h 1967"/>
              <a:gd name="T28" fmla="*/ 115 w 1025"/>
              <a:gd name="T29" fmla="*/ 1394 h 1967"/>
              <a:gd name="T30" fmla="*/ 115 w 1025"/>
              <a:gd name="T31" fmla="*/ 366 h 1967"/>
              <a:gd name="T32" fmla="*/ 115 w 1025"/>
              <a:gd name="T33" fmla="*/ 466 h 1967"/>
              <a:gd name="T34" fmla="*/ 909 w 1025"/>
              <a:gd name="T35" fmla="*/ 466 h 1967"/>
              <a:gd name="T36" fmla="*/ 909 w 1025"/>
              <a:gd name="T37" fmla="*/ 366 h 1967"/>
              <a:gd name="T38" fmla="*/ 115 w 1025"/>
              <a:gd name="T39" fmla="*/ 366 h 1967"/>
              <a:gd name="T40" fmla="*/ 115 w 1025"/>
              <a:gd name="T41" fmla="*/ 201 h 1967"/>
              <a:gd name="T42" fmla="*/ 115 w 1025"/>
              <a:gd name="T43" fmla="*/ 304 h 1967"/>
              <a:gd name="T44" fmla="*/ 909 w 1025"/>
              <a:gd name="T45" fmla="*/ 304 h 1967"/>
              <a:gd name="T46" fmla="*/ 909 w 1025"/>
              <a:gd name="T47" fmla="*/ 201 h 1967"/>
              <a:gd name="T48" fmla="*/ 115 w 1025"/>
              <a:gd name="T49" fmla="*/ 201 h 1967"/>
              <a:gd name="T50" fmla="*/ 135 w 1025"/>
              <a:gd name="T51" fmla="*/ 0 h 1967"/>
              <a:gd name="T52" fmla="*/ 889 w 1025"/>
              <a:gd name="T53" fmla="*/ 0 h 1967"/>
              <a:gd name="T54" fmla="*/ 1025 w 1025"/>
              <a:gd name="T55" fmla="*/ 118 h 1967"/>
              <a:gd name="T56" fmla="*/ 1025 w 1025"/>
              <a:gd name="T57" fmla="*/ 1849 h 1967"/>
              <a:gd name="T58" fmla="*/ 889 w 1025"/>
              <a:gd name="T59" fmla="*/ 1967 h 1967"/>
              <a:gd name="T60" fmla="*/ 135 w 1025"/>
              <a:gd name="T61" fmla="*/ 1967 h 1967"/>
              <a:gd name="T62" fmla="*/ 0 w 1025"/>
              <a:gd name="T63" fmla="*/ 1849 h 1967"/>
              <a:gd name="T64" fmla="*/ 0 w 1025"/>
              <a:gd name="T65" fmla="*/ 118 h 1967"/>
              <a:gd name="T66" fmla="*/ 135 w 1025"/>
              <a:gd name="T67" fmla="*/ 0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25" h="1967">
                <a:moveTo>
                  <a:pt x="115" y="1698"/>
                </a:moveTo>
                <a:cubicBezTo>
                  <a:pt x="115" y="1766"/>
                  <a:pt x="115" y="1790"/>
                  <a:pt x="115" y="1790"/>
                </a:cubicBezTo>
                <a:cubicBezTo>
                  <a:pt x="909" y="1790"/>
                  <a:pt x="909" y="1790"/>
                  <a:pt x="909" y="1790"/>
                </a:cubicBezTo>
                <a:cubicBezTo>
                  <a:pt x="909" y="1722"/>
                  <a:pt x="909" y="1698"/>
                  <a:pt x="909" y="1698"/>
                </a:cubicBezTo>
                <a:cubicBezTo>
                  <a:pt x="115" y="1698"/>
                  <a:pt x="115" y="1698"/>
                  <a:pt x="115" y="1698"/>
                </a:cubicBezTo>
                <a:close/>
                <a:moveTo>
                  <a:pt x="115" y="1548"/>
                </a:moveTo>
                <a:cubicBezTo>
                  <a:pt x="115" y="1615"/>
                  <a:pt x="115" y="1615"/>
                  <a:pt x="115" y="1615"/>
                </a:cubicBezTo>
                <a:cubicBezTo>
                  <a:pt x="274" y="1615"/>
                  <a:pt x="274" y="1615"/>
                  <a:pt x="274" y="1615"/>
                </a:cubicBezTo>
                <a:cubicBezTo>
                  <a:pt x="274" y="1548"/>
                  <a:pt x="274" y="1548"/>
                  <a:pt x="274" y="1548"/>
                </a:cubicBezTo>
                <a:cubicBezTo>
                  <a:pt x="115" y="1548"/>
                  <a:pt x="115" y="1548"/>
                  <a:pt x="115" y="1548"/>
                </a:cubicBezTo>
                <a:close/>
                <a:moveTo>
                  <a:pt x="115" y="1394"/>
                </a:moveTo>
                <a:cubicBezTo>
                  <a:pt x="115" y="1465"/>
                  <a:pt x="115" y="1465"/>
                  <a:pt x="115" y="1465"/>
                </a:cubicBezTo>
                <a:cubicBezTo>
                  <a:pt x="274" y="1465"/>
                  <a:pt x="274" y="1465"/>
                  <a:pt x="274" y="1465"/>
                </a:cubicBezTo>
                <a:cubicBezTo>
                  <a:pt x="274" y="1394"/>
                  <a:pt x="274" y="1394"/>
                  <a:pt x="274" y="1394"/>
                </a:cubicBezTo>
                <a:cubicBezTo>
                  <a:pt x="115" y="1394"/>
                  <a:pt x="115" y="1394"/>
                  <a:pt x="115" y="1394"/>
                </a:cubicBezTo>
                <a:close/>
                <a:moveTo>
                  <a:pt x="115" y="366"/>
                </a:moveTo>
                <a:cubicBezTo>
                  <a:pt x="115" y="466"/>
                  <a:pt x="115" y="466"/>
                  <a:pt x="115" y="466"/>
                </a:cubicBezTo>
                <a:cubicBezTo>
                  <a:pt x="909" y="466"/>
                  <a:pt x="909" y="466"/>
                  <a:pt x="909" y="466"/>
                </a:cubicBezTo>
                <a:cubicBezTo>
                  <a:pt x="909" y="366"/>
                  <a:pt x="909" y="366"/>
                  <a:pt x="909" y="366"/>
                </a:cubicBezTo>
                <a:cubicBezTo>
                  <a:pt x="115" y="366"/>
                  <a:pt x="115" y="366"/>
                  <a:pt x="115" y="366"/>
                </a:cubicBezTo>
                <a:close/>
                <a:moveTo>
                  <a:pt x="115" y="201"/>
                </a:moveTo>
                <a:cubicBezTo>
                  <a:pt x="115" y="304"/>
                  <a:pt x="115" y="304"/>
                  <a:pt x="115" y="304"/>
                </a:cubicBezTo>
                <a:cubicBezTo>
                  <a:pt x="909" y="304"/>
                  <a:pt x="909" y="304"/>
                  <a:pt x="909" y="304"/>
                </a:cubicBezTo>
                <a:cubicBezTo>
                  <a:pt x="909" y="201"/>
                  <a:pt x="909" y="201"/>
                  <a:pt x="909" y="201"/>
                </a:cubicBezTo>
                <a:cubicBezTo>
                  <a:pt x="115" y="201"/>
                  <a:pt x="115" y="201"/>
                  <a:pt x="115" y="201"/>
                </a:cubicBezTo>
                <a:close/>
                <a:moveTo>
                  <a:pt x="135" y="0"/>
                </a:moveTo>
                <a:cubicBezTo>
                  <a:pt x="889" y="0"/>
                  <a:pt x="889" y="0"/>
                  <a:pt x="889" y="0"/>
                </a:cubicBezTo>
                <a:cubicBezTo>
                  <a:pt x="963" y="0"/>
                  <a:pt x="1025" y="53"/>
                  <a:pt x="1025" y="118"/>
                </a:cubicBezTo>
                <a:cubicBezTo>
                  <a:pt x="1025" y="1849"/>
                  <a:pt x="1025" y="1849"/>
                  <a:pt x="1025" y="1849"/>
                </a:cubicBezTo>
                <a:cubicBezTo>
                  <a:pt x="1025" y="1914"/>
                  <a:pt x="963" y="1967"/>
                  <a:pt x="889" y="1967"/>
                </a:cubicBezTo>
                <a:cubicBezTo>
                  <a:pt x="135" y="1967"/>
                  <a:pt x="135" y="1967"/>
                  <a:pt x="135" y="1967"/>
                </a:cubicBezTo>
                <a:cubicBezTo>
                  <a:pt x="62" y="1967"/>
                  <a:pt x="0" y="1914"/>
                  <a:pt x="0" y="1849"/>
                </a:cubicBezTo>
                <a:cubicBezTo>
                  <a:pt x="0" y="118"/>
                  <a:pt x="0" y="118"/>
                  <a:pt x="0" y="118"/>
                </a:cubicBezTo>
                <a:cubicBezTo>
                  <a:pt x="0" y="53"/>
                  <a:pt x="62" y="0"/>
                  <a:pt x="135" y="0"/>
                </a:cubicBezTo>
                <a:close/>
              </a:path>
            </a:pathLst>
          </a:custGeom>
          <a:solidFill>
            <a:srgbClr val="FFFFFF"/>
          </a:solid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1" name="Picture 110">
            <a:extLst>
              <a:ext uri="{FF2B5EF4-FFF2-40B4-BE49-F238E27FC236}">
                <a16:creationId xmlns:a16="http://schemas.microsoft.com/office/drawing/2014/main" id="{4C3B44D2-1E89-43A5-9CAF-310D203C22F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79416" y="4108004"/>
            <a:ext cx="952346" cy="243194"/>
          </a:xfrm>
          <a:prstGeom prst="rect">
            <a:avLst/>
          </a:prstGeom>
        </p:spPr>
      </p:pic>
      <p:sp>
        <p:nvSpPr>
          <p:cNvPr id="5" name="TextBox 4">
            <a:extLst>
              <a:ext uri="{FF2B5EF4-FFF2-40B4-BE49-F238E27FC236}">
                <a16:creationId xmlns:a16="http://schemas.microsoft.com/office/drawing/2014/main" id="{45B21194-09D0-4A83-87AF-28E1217BCDAF}"/>
              </a:ext>
            </a:extLst>
          </p:cNvPr>
          <p:cNvSpPr txBox="1"/>
          <p:nvPr/>
        </p:nvSpPr>
        <p:spPr>
          <a:xfrm>
            <a:off x="5653064" y="6003362"/>
            <a:ext cx="361914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M365 A3 A5 / VDA /Win10 EDU Licenses </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(details on next slide)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2" name="TextBox 111">
            <a:extLst>
              <a:ext uri="{FF2B5EF4-FFF2-40B4-BE49-F238E27FC236}">
                <a16:creationId xmlns:a16="http://schemas.microsoft.com/office/drawing/2014/main" id="{39D61EBE-5C3D-4B87-BEE7-9CD0FA8BFEEC}"/>
              </a:ext>
            </a:extLst>
          </p:cNvPr>
          <p:cNvSpPr txBox="1"/>
          <p:nvPr/>
        </p:nvSpPr>
        <p:spPr>
          <a:xfrm>
            <a:off x="9544895" y="6003361"/>
            <a:ext cx="2441403"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Requires RDS CAL w/SA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(unchanged)</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8" name="Straight Arrow Connector 7">
            <a:extLst>
              <a:ext uri="{FF2B5EF4-FFF2-40B4-BE49-F238E27FC236}">
                <a16:creationId xmlns:a16="http://schemas.microsoft.com/office/drawing/2014/main" id="{BC92B815-9A68-4361-A7B5-9629B067B994}"/>
              </a:ext>
            </a:extLst>
          </p:cNvPr>
          <p:cNvCxnSpPr>
            <a:cxnSpLocks/>
            <a:stCxn id="111" idx="2"/>
            <a:endCxn id="112" idx="0"/>
          </p:cNvCxnSpPr>
          <p:nvPr/>
        </p:nvCxnSpPr>
        <p:spPr>
          <a:xfrm>
            <a:off x="10755589" y="4351198"/>
            <a:ext cx="10008" cy="165216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A1C27ED-99A9-4C3D-A413-F70E08A7D43C}"/>
              </a:ext>
            </a:extLst>
          </p:cNvPr>
          <p:cNvCxnSpPr>
            <a:cxnSpLocks/>
            <a:stCxn id="105" idx="1"/>
            <a:endCxn id="5" idx="0"/>
          </p:cNvCxnSpPr>
          <p:nvPr/>
        </p:nvCxnSpPr>
        <p:spPr>
          <a:xfrm rot="10800000" flipV="1">
            <a:off x="7462638" y="3359286"/>
            <a:ext cx="455419" cy="264407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184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up)">
                                      <p:cBhvr>
                                        <p:cTn id="7" dur="500"/>
                                        <p:tgtEl>
                                          <p:spTgt spid="9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wipe(up)">
                                      <p:cBhvr>
                                        <p:cTn id="10" dur="500"/>
                                        <p:tgtEl>
                                          <p:spTgt spid="97"/>
                                        </p:tgtEl>
                                      </p:cBhvr>
                                    </p:animEffect>
                                  </p:childTnLst>
                                </p:cTn>
                              </p:par>
                              <p:par>
                                <p:cTn id="11" presetID="22" presetClass="entr" presetSubtype="1"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wipe(up)">
                                      <p:cBhvr>
                                        <p:cTn id="13" dur="500"/>
                                        <p:tgtEl>
                                          <p:spTgt spid="111"/>
                                        </p:tgtEl>
                                      </p:cBhvr>
                                    </p:animEffect>
                                  </p:childTnLst>
                                </p:cTn>
                              </p:par>
                              <p:par>
                                <p:cTn id="14" presetID="22"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wipe(up)">
                                      <p:cBhvr>
                                        <p:cTn id="19"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7" grpId="0" animBg="1"/>
      <p:bldP spid="1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9939C37-AE01-400D-9611-F3C410999644}"/>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0482"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69939C37-AE01-400D-9611-F3C410999644}"/>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A3CBA0E1-D5AC-4E74-A4AE-F618D7120A6C}"/>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422432" y="142647"/>
            <a:ext cx="11336039" cy="739343"/>
          </a:xfrm>
        </p:spPr>
        <p:txBody>
          <a:bodyPr/>
          <a:lstStyle/>
          <a:p>
            <a:r>
              <a:rPr lang="en-US" dirty="0"/>
              <a:t>User Connection Flow</a:t>
            </a:r>
          </a:p>
        </p:txBody>
      </p:sp>
      <p:sp>
        <p:nvSpPr>
          <p:cNvPr id="115" name="Rectangle 114">
            <a:extLst>
              <a:ext uri="{FF2B5EF4-FFF2-40B4-BE49-F238E27FC236}">
                <a16:creationId xmlns:a16="http://schemas.microsoft.com/office/drawing/2014/main" id="{B1873B7E-53C4-4B9E-BC90-62BFDE70D5E7}"/>
              </a:ext>
            </a:extLst>
          </p:cNvPr>
          <p:cNvSpPr/>
          <p:nvPr/>
        </p:nvSpPr>
        <p:spPr bwMode="auto">
          <a:xfrm>
            <a:off x="449866" y="2569558"/>
            <a:ext cx="2207855"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16" name="Rectangle 115">
            <a:extLst>
              <a:ext uri="{FF2B5EF4-FFF2-40B4-BE49-F238E27FC236}">
                <a16:creationId xmlns:a16="http://schemas.microsoft.com/office/drawing/2014/main" id="{D02EA896-2720-443C-9AA9-A8CC20C28F1D}"/>
              </a:ext>
            </a:extLst>
          </p:cNvPr>
          <p:cNvSpPr/>
          <p:nvPr/>
        </p:nvSpPr>
        <p:spPr bwMode="auto">
          <a:xfrm>
            <a:off x="7472385" y="2569558"/>
            <a:ext cx="430097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17" name="Rectangle 116">
            <a:extLst>
              <a:ext uri="{FF2B5EF4-FFF2-40B4-BE49-F238E27FC236}">
                <a16:creationId xmlns:a16="http://schemas.microsoft.com/office/drawing/2014/main" id="{DEA8E5EB-96E0-43F7-9512-D2F9FAD85E4E}"/>
              </a:ext>
            </a:extLst>
          </p:cNvPr>
          <p:cNvSpPr/>
          <p:nvPr/>
        </p:nvSpPr>
        <p:spPr bwMode="auto">
          <a:xfrm>
            <a:off x="3110192" y="2569558"/>
            <a:ext cx="390972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Windows Virtual Desktop </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Microsoft-managed Azure services</a:t>
            </a:r>
          </a:p>
        </p:txBody>
      </p:sp>
      <p:sp>
        <p:nvSpPr>
          <p:cNvPr id="118" name="Rectangle 117">
            <a:extLst>
              <a:ext uri="{FF2B5EF4-FFF2-40B4-BE49-F238E27FC236}">
                <a16:creationId xmlns:a16="http://schemas.microsoft.com/office/drawing/2014/main" id="{492530F9-8ECC-4960-A3DF-BDC838AF6611}"/>
              </a:ext>
            </a:extLst>
          </p:cNvPr>
          <p:cNvSpPr/>
          <p:nvPr/>
        </p:nvSpPr>
        <p:spPr bwMode="auto">
          <a:xfrm>
            <a:off x="3094092" y="2512256"/>
            <a:ext cx="3909723" cy="3809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19" name="Rectangle 118">
            <a:extLst>
              <a:ext uri="{FF2B5EF4-FFF2-40B4-BE49-F238E27FC236}">
                <a16:creationId xmlns:a16="http://schemas.microsoft.com/office/drawing/2014/main" id="{63DA8F92-E67B-48A7-BF4E-B50156583202}"/>
              </a:ext>
            </a:extLst>
          </p:cNvPr>
          <p:cNvSpPr/>
          <p:nvPr/>
        </p:nvSpPr>
        <p:spPr bwMode="auto">
          <a:xfrm>
            <a:off x="3208941" y="3511969"/>
            <a:ext cx="3680025" cy="2636647"/>
          </a:xfrm>
          <a:prstGeom prst="rect">
            <a:avLst/>
          </a:prstGeom>
          <a:solidFill>
            <a:schemeClr val="accent5"/>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a:solidFill>
                <a:srgbClr val="505050"/>
              </a:solidFill>
              <a:latin typeface="Segoe Pro Semibold" panose="020B0702040504020203" pitchFamily="34" charset="0"/>
              <a:cs typeface="Segoe UI Light"/>
            </a:endParaRPr>
          </a:p>
        </p:txBody>
      </p:sp>
      <p:grpSp>
        <p:nvGrpSpPr>
          <p:cNvPr id="120" name="Group 119">
            <a:extLst>
              <a:ext uri="{FF2B5EF4-FFF2-40B4-BE49-F238E27FC236}">
                <a16:creationId xmlns:a16="http://schemas.microsoft.com/office/drawing/2014/main" id="{4FA8C09A-525A-48DF-A698-E70A1D3A91ED}"/>
              </a:ext>
            </a:extLst>
          </p:cNvPr>
          <p:cNvGrpSpPr/>
          <p:nvPr/>
        </p:nvGrpSpPr>
        <p:grpSpPr>
          <a:xfrm>
            <a:off x="2790181" y="2572257"/>
            <a:ext cx="187551" cy="3804258"/>
            <a:chOff x="2849277" y="1648178"/>
            <a:chExt cx="187578" cy="3892279"/>
          </a:xfrm>
        </p:grpSpPr>
        <p:cxnSp>
          <p:nvCxnSpPr>
            <p:cNvPr id="121" name="Straight Connector 120">
              <a:extLst>
                <a:ext uri="{FF2B5EF4-FFF2-40B4-BE49-F238E27FC236}">
                  <a16:creationId xmlns:a16="http://schemas.microsoft.com/office/drawing/2014/main" id="{201B7BDA-CD06-4E16-A095-7D0CDFF6AED2}"/>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2" name="Rectangle 121">
              <a:extLst>
                <a:ext uri="{FF2B5EF4-FFF2-40B4-BE49-F238E27FC236}">
                  <a16:creationId xmlns:a16="http://schemas.microsoft.com/office/drawing/2014/main" id="{53EFB800-BDD6-46C3-9B3F-08DBF5C966C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123" name="Rectangle 122">
            <a:extLst>
              <a:ext uri="{FF2B5EF4-FFF2-40B4-BE49-F238E27FC236}">
                <a16:creationId xmlns:a16="http://schemas.microsoft.com/office/drawing/2014/main" id="{6BC9DD6C-953E-4E95-BC34-89AE89F8B7AC}"/>
              </a:ext>
            </a:extLst>
          </p:cNvPr>
          <p:cNvSpPr/>
          <p:nvPr/>
        </p:nvSpPr>
        <p:spPr bwMode="auto">
          <a:xfrm>
            <a:off x="7427598" y="2569557"/>
            <a:ext cx="4356827" cy="375102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79285" rIns="182854" bIns="46630" numCol="1" rtlCol="0" anchor="t" anchorCtr="0" compatLnSpc="1">
            <a:prstTxWarp prst="textNoShape">
              <a:avLst/>
            </a:prstTxWarp>
          </a:bodyPr>
          <a:lstStyle/>
          <a:p>
            <a:pPr algn="ctr" defTabSz="860922">
              <a:defRPr/>
            </a:pPr>
            <a:r>
              <a:rPr lang="en-US" sz="1568" dirty="0">
                <a:solidFill>
                  <a:srgbClr val="282828"/>
                </a:solidFill>
                <a:latin typeface="Segoe UI Semibold"/>
                <a:cs typeface="Segoe UI Light"/>
              </a:rPr>
              <a:t>Customer-managed</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Azure VMs &amp; services</a:t>
            </a:r>
          </a:p>
        </p:txBody>
      </p:sp>
      <p:sp>
        <p:nvSpPr>
          <p:cNvPr id="124" name="Rectangle 123">
            <a:extLst>
              <a:ext uri="{FF2B5EF4-FFF2-40B4-BE49-F238E27FC236}">
                <a16:creationId xmlns:a16="http://schemas.microsoft.com/office/drawing/2014/main" id="{8D2C9B0F-5A96-431C-96F7-0464B84B3E65}"/>
              </a:ext>
            </a:extLst>
          </p:cNvPr>
          <p:cNvSpPr/>
          <p:nvPr/>
        </p:nvSpPr>
        <p:spPr bwMode="auto">
          <a:xfrm>
            <a:off x="434207" y="2564185"/>
            <a:ext cx="2236101" cy="37577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 RD clients</a:t>
            </a:r>
          </a:p>
          <a:p>
            <a:pPr algn="ctr" defTabSz="860922">
              <a:lnSpc>
                <a:spcPct val="90000"/>
              </a:lnSpc>
              <a:defRPr/>
            </a:pPr>
            <a:r>
              <a:rPr lang="en-US" sz="1568" dirty="0">
                <a:solidFill>
                  <a:srgbClr val="282828"/>
                </a:solidFill>
                <a:latin typeface="Segoe UI Semibold"/>
                <a:cs typeface="Segoe UI Light"/>
              </a:rPr>
              <a:t>Customer-managed</a:t>
            </a:r>
          </a:p>
        </p:txBody>
      </p:sp>
      <p:grpSp>
        <p:nvGrpSpPr>
          <p:cNvPr id="125" name="Group 124">
            <a:extLst>
              <a:ext uri="{FF2B5EF4-FFF2-40B4-BE49-F238E27FC236}">
                <a16:creationId xmlns:a16="http://schemas.microsoft.com/office/drawing/2014/main" id="{E23A7BC6-1A99-48D7-A503-ACBD66A62F52}"/>
              </a:ext>
            </a:extLst>
          </p:cNvPr>
          <p:cNvGrpSpPr/>
          <p:nvPr/>
        </p:nvGrpSpPr>
        <p:grpSpPr>
          <a:xfrm>
            <a:off x="5093504" y="3816331"/>
            <a:ext cx="1702827" cy="587598"/>
            <a:chOff x="4908037" y="3834996"/>
            <a:chExt cx="1703068" cy="587682"/>
          </a:xfrm>
        </p:grpSpPr>
        <p:sp>
          <p:nvSpPr>
            <p:cNvPr id="133" name="Rectangle: Rounded Corners 132">
              <a:extLst>
                <a:ext uri="{FF2B5EF4-FFF2-40B4-BE49-F238E27FC236}">
                  <a16:creationId xmlns:a16="http://schemas.microsoft.com/office/drawing/2014/main" id="{E3D66506-BADB-4E5B-A23F-E2928EE7A4D6}"/>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47" name="Rectangle: Rounded Corners 146">
              <a:extLst>
                <a:ext uri="{FF2B5EF4-FFF2-40B4-BE49-F238E27FC236}">
                  <a16:creationId xmlns:a16="http://schemas.microsoft.com/office/drawing/2014/main" id="{C1DE52F2-E429-4C6F-93E6-FB5FC1D3D261}"/>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48" name="Rectangle: Rounded Corners 147">
              <a:extLst>
                <a:ext uri="{FF2B5EF4-FFF2-40B4-BE49-F238E27FC236}">
                  <a16:creationId xmlns:a16="http://schemas.microsoft.com/office/drawing/2014/main" id="{F76A3697-30F2-448F-A08E-2F049F48C51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Diagnostics</a:t>
              </a:r>
            </a:p>
          </p:txBody>
        </p:sp>
        <p:sp>
          <p:nvSpPr>
            <p:cNvPr id="149" name="algorithm" title="Icon of a heartbeat">
              <a:extLst>
                <a:ext uri="{FF2B5EF4-FFF2-40B4-BE49-F238E27FC236}">
                  <a16:creationId xmlns:a16="http://schemas.microsoft.com/office/drawing/2014/main" id="{68CCCD94-AF23-44AC-A668-661AAE5520D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150" name="Group 149">
            <a:extLst>
              <a:ext uri="{FF2B5EF4-FFF2-40B4-BE49-F238E27FC236}">
                <a16:creationId xmlns:a16="http://schemas.microsoft.com/office/drawing/2014/main" id="{BBFCCCF9-6131-4A4C-87F1-C34603654A3B}"/>
              </a:ext>
            </a:extLst>
          </p:cNvPr>
          <p:cNvGrpSpPr/>
          <p:nvPr/>
        </p:nvGrpSpPr>
        <p:grpSpPr>
          <a:xfrm>
            <a:off x="5093504" y="4681174"/>
            <a:ext cx="1702827" cy="587598"/>
            <a:chOff x="4908037" y="4699961"/>
            <a:chExt cx="1703068" cy="587682"/>
          </a:xfrm>
        </p:grpSpPr>
        <p:sp>
          <p:nvSpPr>
            <p:cNvPr id="151" name="Rectangle: Rounded Corners 150">
              <a:extLst>
                <a:ext uri="{FF2B5EF4-FFF2-40B4-BE49-F238E27FC236}">
                  <a16:creationId xmlns:a16="http://schemas.microsoft.com/office/drawing/2014/main" id="{2FF0FDD0-E970-4F63-8936-B8703A889BB7}"/>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52" name="Rectangle: Rounded Corners 151">
              <a:extLst>
                <a:ext uri="{FF2B5EF4-FFF2-40B4-BE49-F238E27FC236}">
                  <a16:creationId xmlns:a16="http://schemas.microsoft.com/office/drawing/2014/main" id="{92241020-4A6F-46A8-9522-DF0E37AD1ED1}"/>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53" name="Rectangle: Rounded Corners 152">
              <a:extLst>
                <a:ext uri="{FF2B5EF4-FFF2-40B4-BE49-F238E27FC236}">
                  <a16:creationId xmlns:a16="http://schemas.microsoft.com/office/drawing/2014/main" id="{DDC1A186-DA14-4A71-A43E-270E31430A5C}"/>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Broker</a:t>
              </a:r>
            </a:p>
          </p:txBody>
        </p:sp>
        <p:cxnSp>
          <p:nvCxnSpPr>
            <p:cNvPr id="154" name="Straight Connector 153">
              <a:extLst>
                <a:ext uri="{FF2B5EF4-FFF2-40B4-BE49-F238E27FC236}">
                  <a16:creationId xmlns:a16="http://schemas.microsoft.com/office/drawing/2014/main" id="{B0739F19-EC4E-47C4-B1C1-0EA964EBC156}"/>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CB87C08-DDB9-4359-B1E6-D3DF02CB361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D169ED5-15CB-455C-99DA-90FAB86ACF09}"/>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3E55954-4569-4B12-A456-1FFAAE9B202D}"/>
              </a:ext>
            </a:extLst>
          </p:cNvPr>
          <p:cNvGrpSpPr/>
          <p:nvPr/>
        </p:nvGrpSpPr>
        <p:grpSpPr>
          <a:xfrm>
            <a:off x="664493" y="3298753"/>
            <a:ext cx="1626190" cy="2908190"/>
            <a:chOff x="899303" y="2229846"/>
            <a:chExt cx="1626420" cy="2908602"/>
          </a:xfrm>
        </p:grpSpPr>
        <p:sp>
          <p:nvSpPr>
            <p:cNvPr id="158" name="Oval 157">
              <a:extLst>
                <a:ext uri="{FF2B5EF4-FFF2-40B4-BE49-F238E27FC236}">
                  <a16:creationId xmlns:a16="http://schemas.microsoft.com/office/drawing/2014/main" id="{77C844D9-8A27-4AA4-9E72-53B3C0FA72BB}"/>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59" name="Oval 158">
              <a:extLst>
                <a:ext uri="{FF2B5EF4-FFF2-40B4-BE49-F238E27FC236}">
                  <a16:creationId xmlns:a16="http://schemas.microsoft.com/office/drawing/2014/main" id="{A82F849A-DD36-4D9C-9F4B-C41C4E58BD4C}"/>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60" name="Oval 159">
              <a:extLst>
                <a:ext uri="{FF2B5EF4-FFF2-40B4-BE49-F238E27FC236}">
                  <a16:creationId xmlns:a16="http://schemas.microsoft.com/office/drawing/2014/main" id="{AC9908E1-701B-4369-B15D-41B481349DE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grpSp>
          <p:nvGrpSpPr>
            <p:cNvPr id="161" name="Group 160">
              <a:extLst>
                <a:ext uri="{FF2B5EF4-FFF2-40B4-BE49-F238E27FC236}">
                  <a16:creationId xmlns:a16="http://schemas.microsoft.com/office/drawing/2014/main" id="{5854F14B-05C4-4CDF-8B60-2CF39B2A0A81}"/>
                </a:ext>
              </a:extLst>
            </p:cNvPr>
            <p:cNvGrpSpPr/>
            <p:nvPr/>
          </p:nvGrpSpPr>
          <p:grpSpPr>
            <a:xfrm>
              <a:off x="2043658" y="2532747"/>
              <a:ext cx="482065" cy="2255907"/>
              <a:chOff x="2224274" y="2338191"/>
              <a:chExt cx="482065" cy="2255907"/>
            </a:xfrm>
          </p:grpSpPr>
          <p:grpSp>
            <p:nvGrpSpPr>
              <p:cNvPr id="166" name="Group 165">
                <a:extLst>
                  <a:ext uri="{FF2B5EF4-FFF2-40B4-BE49-F238E27FC236}">
                    <a16:creationId xmlns:a16="http://schemas.microsoft.com/office/drawing/2014/main" id="{1ED576BA-C4CB-4A89-93E4-5D3283FEE5D4}"/>
                  </a:ext>
                </a:extLst>
              </p:cNvPr>
              <p:cNvGrpSpPr/>
              <p:nvPr/>
            </p:nvGrpSpPr>
            <p:grpSpPr>
              <a:xfrm>
                <a:off x="2281302" y="3639439"/>
                <a:ext cx="319498" cy="414180"/>
                <a:chOff x="5866856" y="4829242"/>
                <a:chExt cx="702675" cy="865083"/>
              </a:xfrm>
            </p:grpSpPr>
            <p:sp>
              <p:nvSpPr>
                <p:cNvPr id="196" name="Freeform 12">
                  <a:extLst>
                    <a:ext uri="{FF2B5EF4-FFF2-40B4-BE49-F238E27FC236}">
                      <a16:creationId xmlns:a16="http://schemas.microsoft.com/office/drawing/2014/main" id="{BF5A2D3A-40C8-4238-A85A-C9A4315D95AD}"/>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7" name="Freeform 13">
                  <a:extLst>
                    <a:ext uri="{FF2B5EF4-FFF2-40B4-BE49-F238E27FC236}">
                      <a16:creationId xmlns:a16="http://schemas.microsoft.com/office/drawing/2014/main" id="{B37AA624-04B0-40B9-8D92-B631A31A2E8D}"/>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grpSp>
            <p:nvGrpSpPr>
              <p:cNvPr id="169" name="Group 168">
                <a:extLst>
                  <a:ext uri="{FF2B5EF4-FFF2-40B4-BE49-F238E27FC236}">
                    <a16:creationId xmlns:a16="http://schemas.microsoft.com/office/drawing/2014/main" id="{764B9137-7437-4E5A-8B7F-560DE8D84228}"/>
                  </a:ext>
                </a:extLst>
              </p:cNvPr>
              <p:cNvGrpSpPr/>
              <p:nvPr/>
            </p:nvGrpSpPr>
            <p:grpSpPr>
              <a:xfrm>
                <a:off x="2286418" y="3019895"/>
                <a:ext cx="335350" cy="419905"/>
                <a:chOff x="13987161" y="3323588"/>
                <a:chExt cx="2047876" cy="2435225"/>
              </a:xfrm>
              <a:solidFill>
                <a:schemeClr val="bg1"/>
              </a:solidFill>
            </p:grpSpPr>
            <p:sp>
              <p:nvSpPr>
                <p:cNvPr id="187" name="Freeform 50">
                  <a:extLst>
                    <a:ext uri="{FF2B5EF4-FFF2-40B4-BE49-F238E27FC236}">
                      <a16:creationId xmlns:a16="http://schemas.microsoft.com/office/drawing/2014/main" id="{719FAFCF-5BF6-4491-B398-0ACDD9C725E6}"/>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3" name="Freeform 51">
                  <a:extLst>
                    <a:ext uri="{FF2B5EF4-FFF2-40B4-BE49-F238E27FC236}">
                      <a16:creationId xmlns:a16="http://schemas.microsoft.com/office/drawing/2014/main" id="{BD293BB4-A1CA-4018-8601-71D29506D64B}"/>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4" name="Freeform 52">
                  <a:extLst>
                    <a:ext uri="{FF2B5EF4-FFF2-40B4-BE49-F238E27FC236}">
                      <a16:creationId xmlns:a16="http://schemas.microsoft.com/office/drawing/2014/main" id="{B09CA3FC-F082-495E-86DC-755512CDDF88}"/>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95" name="Freeform 53">
                  <a:extLst>
                    <a:ext uri="{FF2B5EF4-FFF2-40B4-BE49-F238E27FC236}">
                      <a16:creationId xmlns:a16="http://schemas.microsoft.com/office/drawing/2014/main" id="{29E9EF6E-FD9A-4CBD-9286-E66DCDDF62EC}"/>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pic>
            <p:nvPicPr>
              <p:cNvPr id="171" name="Picture 170">
                <a:extLst>
                  <a:ext uri="{FF2B5EF4-FFF2-40B4-BE49-F238E27FC236}">
                    <a16:creationId xmlns:a16="http://schemas.microsoft.com/office/drawing/2014/main" id="{E7A0841A-72ED-4538-80F2-7533CF1F22B1}"/>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85" name="Picture 184">
                <a:extLst>
                  <a:ext uri="{FF2B5EF4-FFF2-40B4-BE49-F238E27FC236}">
                    <a16:creationId xmlns:a16="http://schemas.microsoft.com/office/drawing/2014/main" id="{FBE323FF-185D-42C7-8D35-CF63B5697B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162" name="CellPhone_E8EA" title="Icon of a cellphone">
              <a:extLst>
                <a:ext uri="{FF2B5EF4-FFF2-40B4-BE49-F238E27FC236}">
                  <a16:creationId xmlns:a16="http://schemas.microsoft.com/office/drawing/2014/main" id="{B58D07D2-9455-4E47-8765-F4C2056607F9}"/>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63" name="Laptop_E770" title="Icon of a laptop">
              <a:extLst>
                <a:ext uri="{FF2B5EF4-FFF2-40B4-BE49-F238E27FC236}">
                  <a16:creationId xmlns:a16="http://schemas.microsoft.com/office/drawing/2014/main" id="{B7E63B2C-6A29-4E0C-9D31-C452DCB51064}"/>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65" name="Tablet_E70A" title="Icon of a tablet">
              <a:extLst>
                <a:ext uri="{FF2B5EF4-FFF2-40B4-BE49-F238E27FC236}">
                  <a16:creationId xmlns:a16="http://schemas.microsoft.com/office/drawing/2014/main" id="{4185C1EF-9CC5-41AB-846C-3C241E0498E2}"/>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grpSp>
      <p:sp>
        <p:nvSpPr>
          <p:cNvPr id="198" name="Right Bracket 197">
            <a:extLst>
              <a:ext uri="{FF2B5EF4-FFF2-40B4-BE49-F238E27FC236}">
                <a16:creationId xmlns:a16="http://schemas.microsoft.com/office/drawing/2014/main" id="{B42412FA-211D-4483-A2AF-FDC2E6F478FE}"/>
              </a:ext>
            </a:extLst>
          </p:cNvPr>
          <p:cNvSpPr/>
          <p:nvPr/>
        </p:nvSpPr>
        <p:spPr>
          <a:xfrm>
            <a:off x="2286177" y="3568665"/>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3528">
              <a:solidFill>
                <a:srgbClr val="505050"/>
              </a:solidFill>
              <a:latin typeface="Segoe UI"/>
            </a:endParaRPr>
          </a:p>
        </p:txBody>
      </p:sp>
      <p:grpSp>
        <p:nvGrpSpPr>
          <p:cNvPr id="199" name="Group 198">
            <a:extLst>
              <a:ext uri="{FF2B5EF4-FFF2-40B4-BE49-F238E27FC236}">
                <a16:creationId xmlns:a16="http://schemas.microsoft.com/office/drawing/2014/main" id="{91F2062D-BAED-4642-8AEA-3500D1645219}"/>
              </a:ext>
            </a:extLst>
          </p:cNvPr>
          <p:cNvGrpSpPr/>
          <p:nvPr/>
        </p:nvGrpSpPr>
        <p:grpSpPr>
          <a:xfrm>
            <a:off x="3293622" y="4681174"/>
            <a:ext cx="1702827" cy="587598"/>
            <a:chOff x="3204969" y="4699961"/>
            <a:chExt cx="1703068" cy="587682"/>
          </a:xfrm>
        </p:grpSpPr>
        <p:sp>
          <p:nvSpPr>
            <p:cNvPr id="209" name="Rectangle: Rounded Corners 208">
              <a:extLst>
                <a:ext uri="{FF2B5EF4-FFF2-40B4-BE49-F238E27FC236}">
                  <a16:creationId xmlns:a16="http://schemas.microsoft.com/office/drawing/2014/main" id="{AC433C23-1C8A-49C2-B8AD-E5AFA617A080}"/>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10" name="Rectangle: Rounded Corners 209">
              <a:extLst>
                <a:ext uri="{FF2B5EF4-FFF2-40B4-BE49-F238E27FC236}">
                  <a16:creationId xmlns:a16="http://schemas.microsoft.com/office/drawing/2014/main" id="{D640DA42-1B96-41A7-974E-F9EFBC1D2214}"/>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18" name="Rectangle: Rounded Corners 217">
              <a:extLst>
                <a:ext uri="{FF2B5EF4-FFF2-40B4-BE49-F238E27FC236}">
                  <a16:creationId xmlns:a16="http://schemas.microsoft.com/office/drawing/2014/main" id="{C0C90D64-56A5-4C32-B381-8D289547B71B}"/>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Gateway</a:t>
              </a:r>
            </a:p>
          </p:txBody>
        </p:sp>
        <p:sp>
          <p:nvSpPr>
            <p:cNvPr id="219" name="Move_E7C2" title="Icon of four arrows pointing away from eachother">
              <a:extLst>
                <a:ext uri="{FF2B5EF4-FFF2-40B4-BE49-F238E27FC236}">
                  <a16:creationId xmlns:a16="http://schemas.microsoft.com/office/drawing/2014/main" id="{E1B3693E-BB61-4967-814E-7F83B78C3B2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220" name="Group 219">
            <a:extLst>
              <a:ext uri="{FF2B5EF4-FFF2-40B4-BE49-F238E27FC236}">
                <a16:creationId xmlns:a16="http://schemas.microsoft.com/office/drawing/2014/main" id="{2A76CE52-E041-4BE0-99CE-C07E9B5F9FEA}"/>
              </a:ext>
            </a:extLst>
          </p:cNvPr>
          <p:cNvGrpSpPr/>
          <p:nvPr/>
        </p:nvGrpSpPr>
        <p:grpSpPr>
          <a:xfrm>
            <a:off x="3293622" y="3816331"/>
            <a:ext cx="1702827" cy="587598"/>
            <a:chOff x="3204969" y="3834996"/>
            <a:chExt cx="1703068" cy="587682"/>
          </a:xfrm>
        </p:grpSpPr>
        <p:sp>
          <p:nvSpPr>
            <p:cNvPr id="221" name="Rectangle: Rounded Corners 220">
              <a:extLst>
                <a:ext uri="{FF2B5EF4-FFF2-40B4-BE49-F238E27FC236}">
                  <a16:creationId xmlns:a16="http://schemas.microsoft.com/office/drawing/2014/main" id="{A1B6120E-C60E-4985-842B-6B3514DC1ACE}"/>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22" name="Rectangle: Rounded Corners 221">
              <a:extLst>
                <a:ext uri="{FF2B5EF4-FFF2-40B4-BE49-F238E27FC236}">
                  <a16:creationId xmlns:a16="http://schemas.microsoft.com/office/drawing/2014/main" id="{69CE98B0-C041-440E-A549-C529AC84623E}"/>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23" name="Rectangle: Rounded Corners 222">
              <a:extLst>
                <a:ext uri="{FF2B5EF4-FFF2-40B4-BE49-F238E27FC236}">
                  <a16:creationId xmlns:a16="http://schemas.microsoft.com/office/drawing/2014/main" id="{B03415A0-2664-42EA-AE70-AF3C3DEE6800}"/>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Web Access</a:t>
              </a:r>
            </a:p>
          </p:txBody>
        </p:sp>
        <p:sp>
          <p:nvSpPr>
            <p:cNvPr id="226" name="globe_2" title="Icon of a sphere made of lines">
              <a:extLst>
                <a:ext uri="{FF2B5EF4-FFF2-40B4-BE49-F238E27FC236}">
                  <a16:creationId xmlns:a16="http://schemas.microsoft.com/office/drawing/2014/main" id="{DDF92DFA-0203-409C-9259-550CC300A39A}"/>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sp>
        <p:nvSpPr>
          <p:cNvPr id="232" name="Rectangle 231">
            <a:extLst>
              <a:ext uri="{FF2B5EF4-FFF2-40B4-BE49-F238E27FC236}">
                <a16:creationId xmlns:a16="http://schemas.microsoft.com/office/drawing/2014/main" id="{8CB2149B-4C63-40BF-9D93-62E6AAEDAA13}"/>
              </a:ext>
            </a:extLst>
          </p:cNvPr>
          <p:cNvSpPr/>
          <p:nvPr/>
        </p:nvSpPr>
        <p:spPr bwMode="auto">
          <a:xfrm>
            <a:off x="7574090" y="3424332"/>
            <a:ext cx="4101843" cy="2527420"/>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233" name="Rectangle 232">
            <a:extLst>
              <a:ext uri="{FF2B5EF4-FFF2-40B4-BE49-F238E27FC236}">
                <a16:creationId xmlns:a16="http://schemas.microsoft.com/office/drawing/2014/main" id="{A086D7CE-4467-4394-8200-C2C374B6114A}"/>
              </a:ext>
            </a:extLst>
          </p:cNvPr>
          <p:cNvSpPr/>
          <p:nvPr/>
        </p:nvSpPr>
        <p:spPr>
          <a:xfrm>
            <a:off x="10808221" y="3615155"/>
            <a:ext cx="592810" cy="331899"/>
          </a:xfrm>
          <a:prstGeom prst="rect">
            <a:avLst/>
          </a:prstGeom>
        </p:spPr>
        <p:txBody>
          <a:bodyPr wrap="square" anchor="ctr">
            <a:spAutoFit/>
          </a:bodyPr>
          <a:lstStyle/>
          <a:p>
            <a:pPr algn="r" defTabSz="860922">
              <a:defRPr/>
            </a:pPr>
            <a:r>
              <a:rPr lang="en-US" sz="1568" dirty="0">
                <a:solidFill>
                  <a:srgbClr val="282828"/>
                </a:solidFill>
                <a:latin typeface="Segoe UI Semibold"/>
                <a:cs typeface="Segoe UI Light"/>
              </a:rPr>
              <a:t>VMs</a:t>
            </a:r>
          </a:p>
        </p:txBody>
      </p:sp>
      <p:sp>
        <p:nvSpPr>
          <p:cNvPr id="234" name="TextBox 233">
            <a:extLst>
              <a:ext uri="{FF2B5EF4-FFF2-40B4-BE49-F238E27FC236}">
                <a16:creationId xmlns:a16="http://schemas.microsoft.com/office/drawing/2014/main" id="{6E634510-B0BA-4278-9173-4B6BFB552F34}"/>
              </a:ext>
            </a:extLst>
          </p:cNvPr>
          <p:cNvSpPr txBox="1"/>
          <p:nvPr/>
        </p:nvSpPr>
        <p:spPr>
          <a:xfrm>
            <a:off x="7893261" y="3660415"/>
            <a:ext cx="1219027" cy="241381"/>
          </a:xfrm>
          <a:prstGeom prst="rect">
            <a:avLst/>
          </a:prstGeom>
          <a:noFill/>
        </p:spPr>
        <p:txBody>
          <a:bodyPr wrap="square" lIns="0" tIns="0" rIns="0" bIns="0" rtlCol="0">
            <a:spAutoFit/>
          </a:bodyPr>
          <a:lstStyle/>
          <a:p>
            <a:pPr defTabSz="914192">
              <a:defRPr/>
            </a:pPr>
            <a:r>
              <a:rPr lang="en-US" sz="1568" dirty="0">
                <a:solidFill>
                  <a:srgbClr val="282828"/>
                </a:solidFill>
                <a:latin typeface="Segoe UI Semibold"/>
                <a:cs typeface="Segoe UI Light"/>
              </a:rPr>
              <a:t>Azure AD</a:t>
            </a:r>
          </a:p>
        </p:txBody>
      </p:sp>
      <p:grpSp>
        <p:nvGrpSpPr>
          <p:cNvPr id="235" name="Group 234">
            <a:extLst>
              <a:ext uri="{FF2B5EF4-FFF2-40B4-BE49-F238E27FC236}">
                <a16:creationId xmlns:a16="http://schemas.microsoft.com/office/drawing/2014/main" id="{FF837578-4C97-4F26-A0E4-25C2C5109F12}"/>
              </a:ext>
            </a:extLst>
          </p:cNvPr>
          <p:cNvGrpSpPr/>
          <p:nvPr/>
        </p:nvGrpSpPr>
        <p:grpSpPr>
          <a:xfrm>
            <a:off x="7854523" y="3996135"/>
            <a:ext cx="3539629" cy="587598"/>
            <a:chOff x="3385136" y="2542018"/>
            <a:chExt cx="3540131" cy="587682"/>
          </a:xfrm>
        </p:grpSpPr>
        <p:grpSp>
          <p:nvGrpSpPr>
            <p:cNvPr id="236" name="Group 235">
              <a:extLst>
                <a:ext uri="{FF2B5EF4-FFF2-40B4-BE49-F238E27FC236}">
                  <a16:creationId xmlns:a16="http://schemas.microsoft.com/office/drawing/2014/main" id="{E1E37CFB-C17C-4536-8002-ACC56A438A88}"/>
                </a:ext>
              </a:extLst>
            </p:cNvPr>
            <p:cNvGrpSpPr/>
            <p:nvPr/>
          </p:nvGrpSpPr>
          <p:grpSpPr>
            <a:xfrm>
              <a:off x="3385136" y="2542018"/>
              <a:ext cx="3468213" cy="498768"/>
              <a:chOff x="7703975" y="2542018"/>
              <a:chExt cx="3468213" cy="498768"/>
            </a:xfrm>
          </p:grpSpPr>
          <p:sp>
            <p:nvSpPr>
              <p:cNvPr id="243" name="Rectangle: Rounded Corners 242">
                <a:extLst>
                  <a:ext uri="{FF2B5EF4-FFF2-40B4-BE49-F238E27FC236}">
                    <a16:creationId xmlns:a16="http://schemas.microsoft.com/office/drawing/2014/main" id="{1E1DB067-DA68-4AF7-A036-655020389E7A}"/>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sp>
            <p:nvSpPr>
              <p:cNvPr id="244" name="Rectangle: Rounded Corners 243">
                <a:extLst>
                  <a:ext uri="{FF2B5EF4-FFF2-40B4-BE49-F238E27FC236}">
                    <a16:creationId xmlns:a16="http://schemas.microsoft.com/office/drawing/2014/main" id="{FFE76CD3-1FC9-4CD1-9F76-B7208AD951B7}"/>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237" name="Group 236">
              <a:extLst>
                <a:ext uri="{FF2B5EF4-FFF2-40B4-BE49-F238E27FC236}">
                  <a16:creationId xmlns:a16="http://schemas.microsoft.com/office/drawing/2014/main" id="{44D6BF12-2E0C-4289-97C5-18D5AE173438}"/>
                </a:ext>
              </a:extLst>
            </p:cNvPr>
            <p:cNvGrpSpPr/>
            <p:nvPr/>
          </p:nvGrpSpPr>
          <p:grpSpPr>
            <a:xfrm>
              <a:off x="3421094" y="2586475"/>
              <a:ext cx="3468214" cy="498768"/>
              <a:chOff x="7703974" y="2542018"/>
              <a:chExt cx="3468214" cy="498768"/>
            </a:xfrm>
          </p:grpSpPr>
          <p:sp>
            <p:nvSpPr>
              <p:cNvPr id="241" name="Rectangle: Rounded Corners 240">
                <a:extLst>
                  <a:ext uri="{FF2B5EF4-FFF2-40B4-BE49-F238E27FC236}">
                    <a16:creationId xmlns:a16="http://schemas.microsoft.com/office/drawing/2014/main" id="{943ABAFC-08CB-4644-B7A5-26574441E2C4}"/>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42" name="Rectangle: Rounded Corners 241">
                <a:extLst>
                  <a:ext uri="{FF2B5EF4-FFF2-40B4-BE49-F238E27FC236}">
                    <a16:creationId xmlns:a16="http://schemas.microsoft.com/office/drawing/2014/main" id="{2C065587-F90E-442C-843D-D12E65431C05}"/>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38" name="Group 237">
              <a:extLst>
                <a:ext uri="{FF2B5EF4-FFF2-40B4-BE49-F238E27FC236}">
                  <a16:creationId xmlns:a16="http://schemas.microsoft.com/office/drawing/2014/main" id="{C1D92025-4AE0-414C-84E3-8D17F8302A4A}"/>
                </a:ext>
              </a:extLst>
            </p:cNvPr>
            <p:cNvGrpSpPr/>
            <p:nvPr/>
          </p:nvGrpSpPr>
          <p:grpSpPr>
            <a:xfrm>
              <a:off x="3457053" y="2630932"/>
              <a:ext cx="3468214" cy="498768"/>
              <a:chOff x="7703974" y="2542018"/>
              <a:chExt cx="3468214" cy="498768"/>
            </a:xfrm>
          </p:grpSpPr>
          <p:sp>
            <p:nvSpPr>
              <p:cNvPr id="239" name="Rectangle: Rounded Corners 238">
                <a:extLst>
                  <a:ext uri="{FF2B5EF4-FFF2-40B4-BE49-F238E27FC236}">
                    <a16:creationId xmlns:a16="http://schemas.microsoft.com/office/drawing/2014/main" id="{4E9728E8-7C0B-43B4-95AB-9BAAEE7AF7C8}"/>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Desktops</a:t>
                </a:r>
              </a:p>
            </p:txBody>
          </p:sp>
          <p:sp>
            <p:nvSpPr>
              <p:cNvPr id="240" name="Rectangle: Rounded Corners 239">
                <a:extLst>
                  <a:ext uri="{FF2B5EF4-FFF2-40B4-BE49-F238E27FC236}">
                    <a16:creationId xmlns:a16="http://schemas.microsoft.com/office/drawing/2014/main" id="{4A67D700-CC25-4FA4-9BE9-65BD2490DF5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solidFill>
                      <a:srgbClr val="FFFFFF"/>
                    </a:solidFill>
                    <a:latin typeface="Segoe UI Semibold"/>
                  </a:rPr>
                  <a:t>Apps</a:t>
                </a:r>
              </a:p>
            </p:txBody>
          </p:sp>
        </p:grpSp>
      </p:grpSp>
      <p:sp>
        <p:nvSpPr>
          <p:cNvPr id="245" name="desktop" title="a desktop PC">
            <a:extLst>
              <a:ext uri="{FF2B5EF4-FFF2-40B4-BE49-F238E27FC236}">
                <a16:creationId xmlns:a16="http://schemas.microsoft.com/office/drawing/2014/main" id="{1053803F-7C1D-4697-97DB-0CC059E559E6}"/>
              </a:ext>
            </a:extLst>
          </p:cNvPr>
          <p:cNvSpPr>
            <a:spLocks noChangeAspect="1" noEditPoints="1"/>
          </p:cNvSpPr>
          <p:nvPr/>
        </p:nvSpPr>
        <p:spPr bwMode="auto">
          <a:xfrm>
            <a:off x="9004458" y="4184393"/>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gradFill>
                <a:gsLst>
                  <a:gs pos="0">
                    <a:srgbClr val="505050"/>
                  </a:gs>
                  <a:gs pos="100000">
                    <a:srgbClr val="505050"/>
                  </a:gs>
                </a:gsLst>
              </a:gradFill>
              <a:latin typeface="Segoe UI"/>
            </a:endParaRPr>
          </a:p>
        </p:txBody>
      </p:sp>
      <p:sp>
        <p:nvSpPr>
          <p:cNvPr id="246" name="GenericApp_EB3B" title="Icon of an app window">
            <a:extLst>
              <a:ext uri="{FF2B5EF4-FFF2-40B4-BE49-F238E27FC236}">
                <a16:creationId xmlns:a16="http://schemas.microsoft.com/office/drawing/2014/main" id="{2746ADF2-24B0-4070-96E0-EBCD4260DDDC}"/>
              </a:ext>
            </a:extLst>
          </p:cNvPr>
          <p:cNvSpPr>
            <a:spLocks noChangeAspect="1" noEditPoints="1"/>
          </p:cNvSpPr>
          <p:nvPr/>
        </p:nvSpPr>
        <p:spPr bwMode="auto">
          <a:xfrm>
            <a:off x="10762051" y="4194194"/>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solidFill>
                <a:srgbClr val="505050"/>
              </a:solidFill>
              <a:latin typeface="Segoe UI"/>
            </a:endParaRPr>
          </a:p>
        </p:txBody>
      </p:sp>
      <p:sp>
        <p:nvSpPr>
          <p:cNvPr id="247" name="Oval 246">
            <a:extLst>
              <a:ext uri="{FF2B5EF4-FFF2-40B4-BE49-F238E27FC236}">
                <a16:creationId xmlns:a16="http://schemas.microsoft.com/office/drawing/2014/main" id="{26DF660D-3237-4D42-B166-EB65F9F36582}"/>
              </a:ext>
            </a:extLst>
          </p:cNvPr>
          <p:cNvSpPr/>
          <p:nvPr/>
        </p:nvSpPr>
        <p:spPr bwMode="auto">
          <a:xfrm>
            <a:off x="9367267"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a:solidFill>
                  <a:srgbClr val="0078D4"/>
                </a:solidFill>
                <a:latin typeface="Segoe UI"/>
              </a:rPr>
              <a:t>A</a:t>
            </a:r>
          </a:p>
        </p:txBody>
      </p:sp>
      <p:grpSp>
        <p:nvGrpSpPr>
          <p:cNvPr id="248" name="Group 247">
            <a:extLst>
              <a:ext uri="{FF2B5EF4-FFF2-40B4-BE49-F238E27FC236}">
                <a16:creationId xmlns:a16="http://schemas.microsoft.com/office/drawing/2014/main" id="{CAC60E2E-7478-44BA-929B-F1AC0215101F}"/>
              </a:ext>
            </a:extLst>
          </p:cNvPr>
          <p:cNvGrpSpPr/>
          <p:nvPr/>
        </p:nvGrpSpPr>
        <p:grpSpPr>
          <a:xfrm>
            <a:off x="7849471" y="5053562"/>
            <a:ext cx="3544680" cy="587599"/>
            <a:chOff x="7648458" y="5258366"/>
            <a:chExt cx="3545183" cy="587682"/>
          </a:xfrm>
        </p:grpSpPr>
        <p:grpSp>
          <p:nvGrpSpPr>
            <p:cNvPr id="249" name="Group 248">
              <a:extLst>
                <a:ext uri="{FF2B5EF4-FFF2-40B4-BE49-F238E27FC236}">
                  <a16:creationId xmlns:a16="http://schemas.microsoft.com/office/drawing/2014/main" id="{B3AFD439-6206-4244-B676-6F6C947F3957}"/>
                </a:ext>
              </a:extLst>
            </p:cNvPr>
            <p:cNvGrpSpPr/>
            <p:nvPr/>
          </p:nvGrpSpPr>
          <p:grpSpPr>
            <a:xfrm>
              <a:off x="7648458" y="5258366"/>
              <a:ext cx="3545183" cy="587682"/>
              <a:chOff x="3380084" y="2542018"/>
              <a:chExt cx="3545183" cy="587682"/>
            </a:xfrm>
          </p:grpSpPr>
          <p:grpSp>
            <p:nvGrpSpPr>
              <p:cNvPr id="256" name="Group 255">
                <a:extLst>
                  <a:ext uri="{FF2B5EF4-FFF2-40B4-BE49-F238E27FC236}">
                    <a16:creationId xmlns:a16="http://schemas.microsoft.com/office/drawing/2014/main" id="{B7E0FD57-ABD3-4FFA-9157-EFFFA70DA242}"/>
                  </a:ext>
                </a:extLst>
              </p:cNvPr>
              <p:cNvGrpSpPr/>
              <p:nvPr/>
            </p:nvGrpSpPr>
            <p:grpSpPr>
              <a:xfrm>
                <a:off x="3380084" y="2542018"/>
                <a:ext cx="3473265" cy="498768"/>
                <a:chOff x="7698923" y="2542018"/>
                <a:chExt cx="3473265" cy="498768"/>
              </a:xfrm>
            </p:grpSpPr>
            <p:sp>
              <p:nvSpPr>
                <p:cNvPr id="301" name="Rectangle: Rounded Corners 300">
                  <a:extLst>
                    <a:ext uri="{FF2B5EF4-FFF2-40B4-BE49-F238E27FC236}">
                      <a16:creationId xmlns:a16="http://schemas.microsoft.com/office/drawing/2014/main" id="{F4083448-11EE-4BF0-9830-2D6AE39C0016}"/>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310" name="Rectangle: Rounded Corners 309">
                  <a:extLst>
                    <a:ext uri="{FF2B5EF4-FFF2-40B4-BE49-F238E27FC236}">
                      <a16:creationId xmlns:a16="http://schemas.microsoft.com/office/drawing/2014/main" id="{17CF2F43-77EA-4D8E-984B-65A4D9CDBEAA}"/>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57" name="Group 256">
                <a:extLst>
                  <a:ext uri="{FF2B5EF4-FFF2-40B4-BE49-F238E27FC236}">
                    <a16:creationId xmlns:a16="http://schemas.microsoft.com/office/drawing/2014/main" id="{B9AB599B-B5DB-4CC4-84B1-14D292591CAE}"/>
                  </a:ext>
                </a:extLst>
              </p:cNvPr>
              <p:cNvGrpSpPr/>
              <p:nvPr/>
            </p:nvGrpSpPr>
            <p:grpSpPr>
              <a:xfrm>
                <a:off x="3416043" y="2586475"/>
                <a:ext cx="3473265" cy="498768"/>
                <a:chOff x="7698923" y="2542018"/>
                <a:chExt cx="3473265" cy="498768"/>
              </a:xfrm>
            </p:grpSpPr>
            <p:sp>
              <p:nvSpPr>
                <p:cNvPr id="261" name="Rectangle: Rounded Corners 260">
                  <a:extLst>
                    <a:ext uri="{FF2B5EF4-FFF2-40B4-BE49-F238E27FC236}">
                      <a16:creationId xmlns:a16="http://schemas.microsoft.com/office/drawing/2014/main" id="{F9230B6A-B89C-4E04-903E-F2597F21486F}"/>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300" name="Rectangle: Rounded Corners 299">
                  <a:extLst>
                    <a:ext uri="{FF2B5EF4-FFF2-40B4-BE49-F238E27FC236}">
                      <a16:creationId xmlns:a16="http://schemas.microsoft.com/office/drawing/2014/main" id="{D79E62FA-CA38-4790-902F-DBD2ADBBAFCF}"/>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258" name="Group 257">
                <a:extLst>
                  <a:ext uri="{FF2B5EF4-FFF2-40B4-BE49-F238E27FC236}">
                    <a16:creationId xmlns:a16="http://schemas.microsoft.com/office/drawing/2014/main" id="{7D872D75-2C96-4BFC-A5B1-D646D02F17EF}"/>
                  </a:ext>
                </a:extLst>
              </p:cNvPr>
              <p:cNvGrpSpPr/>
              <p:nvPr/>
            </p:nvGrpSpPr>
            <p:grpSpPr>
              <a:xfrm>
                <a:off x="3452002" y="2630932"/>
                <a:ext cx="3473265" cy="498768"/>
                <a:chOff x="7698923" y="2542018"/>
                <a:chExt cx="3473265" cy="498768"/>
              </a:xfrm>
            </p:grpSpPr>
            <p:sp>
              <p:nvSpPr>
                <p:cNvPr id="259" name="Rectangle: Rounded Corners 258">
                  <a:extLst>
                    <a:ext uri="{FF2B5EF4-FFF2-40B4-BE49-F238E27FC236}">
                      <a16:creationId xmlns:a16="http://schemas.microsoft.com/office/drawing/2014/main" id="{25687905-0851-4C98-86BF-DDF59F46C836}"/>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Active </a:t>
                  </a:r>
                </a:p>
                <a:p>
                  <a:pPr defTabSz="932114" fontAlgn="base">
                    <a:lnSpc>
                      <a:spcPct val="80000"/>
                    </a:lnSpc>
                    <a:spcBef>
                      <a:spcPct val="0"/>
                    </a:spcBef>
                    <a:spcAft>
                      <a:spcPct val="0"/>
                    </a:spcAft>
                    <a:defRPr/>
                  </a:pPr>
                  <a:r>
                    <a:rPr lang="en-US" sz="1176" kern="0" dirty="0">
                      <a:solidFill>
                        <a:srgbClr val="FFFFFF"/>
                      </a:solidFill>
                      <a:latin typeface="Segoe UI Semibold"/>
                    </a:rPr>
                    <a:t>Directory</a:t>
                  </a:r>
                </a:p>
              </p:txBody>
            </p:sp>
            <p:sp>
              <p:nvSpPr>
                <p:cNvPr id="260" name="Rectangle: Rounded Corners 259">
                  <a:extLst>
                    <a:ext uri="{FF2B5EF4-FFF2-40B4-BE49-F238E27FC236}">
                      <a16:creationId xmlns:a16="http://schemas.microsoft.com/office/drawing/2014/main" id="{7CD9C7B7-881D-4FB3-A9B0-B5ADC0E972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err="1">
                      <a:solidFill>
                        <a:srgbClr val="FFFFFF"/>
                      </a:solidFill>
                      <a:latin typeface="Segoe UI Semibold"/>
                    </a:rPr>
                    <a:t>FSLogix</a:t>
                  </a:r>
                  <a:r>
                    <a:rPr lang="en-US" sz="1176" kern="0" dirty="0">
                      <a:solidFill>
                        <a:srgbClr val="FFFFFF"/>
                      </a:solidFill>
                      <a:latin typeface="Segoe UI Semibold"/>
                    </a:rPr>
                    <a:t> User</a:t>
                  </a:r>
                  <a:br>
                    <a:rPr lang="en-US" sz="1176" kern="0" dirty="0">
                      <a:solidFill>
                        <a:srgbClr val="FFFFFF"/>
                      </a:solidFill>
                      <a:latin typeface="Segoe UI Semibold"/>
                    </a:rPr>
                  </a:br>
                  <a:r>
                    <a:rPr lang="en-US" sz="1176" kern="0" dirty="0">
                      <a:solidFill>
                        <a:srgbClr val="FFFFFF"/>
                      </a:solidFill>
                      <a:latin typeface="Segoe UI Semibold"/>
                    </a:rPr>
                    <a:t>Profile</a:t>
                  </a:r>
                </a:p>
                <a:p>
                  <a:pPr defTabSz="932114" fontAlgn="base">
                    <a:lnSpc>
                      <a:spcPct val="80000"/>
                    </a:lnSpc>
                    <a:spcBef>
                      <a:spcPct val="0"/>
                    </a:spcBef>
                    <a:spcAft>
                      <a:spcPct val="0"/>
                    </a:spcAft>
                    <a:defRPr/>
                  </a:pPr>
                  <a:r>
                    <a:rPr lang="en-US" sz="1176" kern="0" dirty="0">
                      <a:solidFill>
                        <a:srgbClr val="FFFFFF"/>
                      </a:solidFill>
                      <a:latin typeface="Segoe UI Semibold"/>
                    </a:rPr>
                    <a:t>File Server</a:t>
                  </a:r>
                </a:p>
              </p:txBody>
            </p:sp>
          </p:grpSp>
        </p:grpSp>
        <p:grpSp>
          <p:nvGrpSpPr>
            <p:cNvPr id="250" name="Group 249">
              <a:extLst>
                <a:ext uri="{FF2B5EF4-FFF2-40B4-BE49-F238E27FC236}">
                  <a16:creationId xmlns:a16="http://schemas.microsoft.com/office/drawing/2014/main" id="{8FA43789-0853-4F52-A139-C5D3CBA34394}"/>
                </a:ext>
              </a:extLst>
            </p:cNvPr>
            <p:cNvGrpSpPr/>
            <p:nvPr/>
          </p:nvGrpSpPr>
          <p:grpSpPr>
            <a:xfrm>
              <a:off x="8883848" y="5390849"/>
              <a:ext cx="378819" cy="378819"/>
              <a:chOff x="5564125" y="2107972"/>
              <a:chExt cx="501718" cy="501718"/>
            </a:xfrm>
          </p:grpSpPr>
          <p:sp>
            <p:nvSpPr>
              <p:cNvPr id="254" name="Diamond 253">
                <a:extLst>
                  <a:ext uri="{FF2B5EF4-FFF2-40B4-BE49-F238E27FC236}">
                    <a16:creationId xmlns:a16="http://schemas.microsoft.com/office/drawing/2014/main" id="{DF131B99-E048-4E76-AAA1-497E8B8DA049}"/>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6" err="1">
                  <a:solidFill>
                    <a:srgbClr val="FFFFFF"/>
                  </a:solidFill>
                  <a:latin typeface="Segoe UI Semibold"/>
                  <a:ea typeface="Segoe UI" pitchFamily="34" charset="0"/>
                  <a:cs typeface="Segoe UI" pitchFamily="34" charset="0"/>
                </a:endParaRPr>
              </a:p>
            </p:txBody>
          </p:sp>
          <p:pic>
            <p:nvPicPr>
              <p:cNvPr id="255" name="Graphic 254">
                <a:extLst>
                  <a:ext uri="{FF2B5EF4-FFF2-40B4-BE49-F238E27FC236}">
                    <a16:creationId xmlns:a16="http://schemas.microsoft.com/office/drawing/2014/main" id="{09B82DDA-6F7D-445D-9F47-3ED43F7388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51" name="Group 250">
              <a:extLst>
                <a:ext uri="{FF2B5EF4-FFF2-40B4-BE49-F238E27FC236}">
                  <a16:creationId xmlns:a16="http://schemas.microsoft.com/office/drawing/2014/main" id="{2AA07E87-36AA-4F45-BC46-B06A073475E7}"/>
                </a:ext>
              </a:extLst>
            </p:cNvPr>
            <p:cNvGrpSpPr/>
            <p:nvPr/>
          </p:nvGrpSpPr>
          <p:grpSpPr>
            <a:xfrm>
              <a:off x="10659519" y="5402721"/>
              <a:ext cx="396950" cy="355079"/>
              <a:chOff x="10723874" y="3514287"/>
              <a:chExt cx="396950" cy="355079"/>
            </a:xfrm>
          </p:grpSpPr>
          <p:sp>
            <p:nvSpPr>
              <p:cNvPr id="252" name="Hexagon 251">
                <a:extLst>
                  <a:ext uri="{FF2B5EF4-FFF2-40B4-BE49-F238E27FC236}">
                    <a16:creationId xmlns:a16="http://schemas.microsoft.com/office/drawing/2014/main" id="{AD57B30E-81ED-474D-A588-684E94AA676B}"/>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42" rtlCol="0" anchor="ctr"/>
              <a:lstStyle/>
              <a:p>
                <a:pPr algn="ctr" defTabSz="914016">
                  <a:defRPr/>
                </a:pPr>
                <a:endParaRPr lang="en-US" sz="1176">
                  <a:solidFill>
                    <a:srgbClr val="FFFFFF"/>
                  </a:solidFill>
                  <a:latin typeface="Segoe UI Semibold"/>
                </a:endParaRPr>
              </a:p>
            </p:txBody>
          </p:sp>
          <p:pic>
            <p:nvPicPr>
              <p:cNvPr id="253" name="Picture 252">
                <a:extLst>
                  <a:ext uri="{FF2B5EF4-FFF2-40B4-BE49-F238E27FC236}">
                    <a16:creationId xmlns:a16="http://schemas.microsoft.com/office/drawing/2014/main" id="{BFA1B0E5-F59D-42CF-ABFF-1B4C037915A4}"/>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311" name="Oval 310">
            <a:extLst>
              <a:ext uri="{FF2B5EF4-FFF2-40B4-BE49-F238E27FC236}">
                <a16:creationId xmlns:a16="http://schemas.microsoft.com/office/drawing/2014/main" id="{9CD6F17C-9BA7-4B90-BAB2-230946A475A0}"/>
              </a:ext>
            </a:extLst>
          </p:cNvPr>
          <p:cNvSpPr/>
          <p:nvPr/>
        </p:nvSpPr>
        <p:spPr bwMode="auto">
          <a:xfrm>
            <a:off x="11205724"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dirty="0">
                <a:solidFill>
                  <a:srgbClr val="0078D4"/>
                </a:solidFill>
                <a:latin typeface="Segoe UI"/>
              </a:rPr>
              <a:t>A</a:t>
            </a:r>
          </a:p>
        </p:txBody>
      </p:sp>
      <p:grpSp>
        <p:nvGrpSpPr>
          <p:cNvPr id="312" name="Group 311">
            <a:extLst>
              <a:ext uri="{FF2B5EF4-FFF2-40B4-BE49-F238E27FC236}">
                <a16:creationId xmlns:a16="http://schemas.microsoft.com/office/drawing/2014/main" id="{473B90A4-79FE-4202-8F42-7DF360215B63}"/>
              </a:ext>
            </a:extLst>
          </p:cNvPr>
          <p:cNvGrpSpPr/>
          <p:nvPr/>
        </p:nvGrpSpPr>
        <p:grpSpPr>
          <a:xfrm>
            <a:off x="7515670" y="3215014"/>
            <a:ext cx="378766" cy="378765"/>
            <a:chOff x="5564119" y="2081144"/>
            <a:chExt cx="501718" cy="501718"/>
          </a:xfrm>
        </p:grpSpPr>
        <p:sp>
          <p:nvSpPr>
            <p:cNvPr id="313" name="Diamond 312">
              <a:extLst>
                <a:ext uri="{FF2B5EF4-FFF2-40B4-BE49-F238E27FC236}">
                  <a16:creationId xmlns:a16="http://schemas.microsoft.com/office/drawing/2014/main" id="{00745780-2943-4899-847E-9A586F528231}"/>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14" name="Graphic 313">
              <a:extLst>
                <a:ext uri="{FF2B5EF4-FFF2-40B4-BE49-F238E27FC236}">
                  <a16:creationId xmlns:a16="http://schemas.microsoft.com/office/drawing/2014/main" id="{B56446EF-DAA7-4214-9A22-A6F888699B8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grpSp>
        <p:nvGrpSpPr>
          <p:cNvPr id="315" name="Group 314">
            <a:extLst>
              <a:ext uri="{FF2B5EF4-FFF2-40B4-BE49-F238E27FC236}">
                <a16:creationId xmlns:a16="http://schemas.microsoft.com/office/drawing/2014/main" id="{D6E2F2DE-E59A-4D45-955A-3BC3C70511BD}"/>
              </a:ext>
            </a:extLst>
          </p:cNvPr>
          <p:cNvGrpSpPr/>
          <p:nvPr/>
        </p:nvGrpSpPr>
        <p:grpSpPr>
          <a:xfrm>
            <a:off x="2427921" y="3270919"/>
            <a:ext cx="4999677" cy="686141"/>
            <a:chOff x="2417735" y="3359354"/>
            <a:chExt cx="5000387" cy="686239"/>
          </a:xfrm>
        </p:grpSpPr>
        <p:cxnSp>
          <p:nvCxnSpPr>
            <p:cNvPr id="316" name="Straight Arrow Connector 315">
              <a:extLst>
                <a:ext uri="{FF2B5EF4-FFF2-40B4-BE49-F238E27FC236}">
                  <a16:creationId xmlns:a16="http://schemas.microsoft.com/office/drawing/2014/main" id="{B82404E7-3355-4B9F-B446-8474C9C97892}"/>
                </a:ext>
              </a:extLst>
            </p:cNvPr>
            <p:cNvCxnSpPr>
              <a:cxnSpLocks/>
              <a:stCxn id="318" idx="6"/>
            </p:cNvCxnSpPr>
            <p:nvPr/>
          </p:nvCxnSpPr>
          <p:spPr>
            <a:xfrm flipV="1">
              <a:off x="3175393" y="3476350"/>
              <a:ext cx="4242729" cy="11197"/>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719560AA-EDC0-4138-A4DB-95D0927B9ABA}"/>
                </a:ext>
              </a:extLst>
            </p:cNvPr>
            <p:cNvCxnSpPr>
              <a:cxnSpLocks/>
            </p:cNvCxnSpPr>
            <p:nvPr/>
          </p:nvCxnSpPr>
          <p:spPr>
            <a:xfrm flipH="1">
              <a:off x="2417735" y="3486547"/>
              <a:ext cx="632895" cy="559046"/>
            </a:xfrm>
            <a:prstGeom prst="straightConnector1">
              <a:avLst/>
            </a:prstGeom>
            <a:ln w="22225">
              <a:solidFill>
                <a:schemeClr val="accent2"/>
              </a:solidFill>
              <a:headEnd type="none"/>
              <a:tailEnd type="none" w="lg" len="med"/>
            </a:ln>
            <a:effectLst/>
          </p:spPr>
          <p:style>
            <a:lnRef idx="1">
              <a:schemeClr val="accent1"/>
            </a:lnRef>
            <a:fillRef idx="0">
              <a:schemeClr val="accent1"/>
            </a:fillRef>
            <a:effectRef idx="0">
              <a:schemeClr val="accent1"/>
            </a:effectRef>
            <a:fontRef idx="minor">
              <a:schemeClr val="tx1"/>
            </a:fontRef>
          </p:style>
        </p:cxnSp>
        <p:sp>
          <p:nvSpPr>
            <p:cNvPr id="318" name="Oval 317">
              <a:extLst>
                <a:ext uri="{FF2B5EF4-FFF2-40B4-BE49-F238E27FC236}">
                  <a16:creationId xmlns:a16="http://schemas.microsoft.com/office/drawing/2014/main" id="{0D662DCE-3359-4473-ADC1-F6FFBC28B828}"/>
                </a:ext>
              </a:extLst>
            </p:cNvPr>
            <p:cNvSpPr/>
            <p:nvPr/>
          </p:nvSpPr>
          <p:spPr bwMode="auto">
            <a:xfrm>
              <a:off x="2919008"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solidFill>
                    <a:srgbClr val="FFFFFF"/>
                  </a:solidFill>
                  <a:latin typeface="Segoe Pro Semibold" panose="020B0702040504020203" pitchFamily="34" charset="0"/>
                  <a:cs typeface="Segoe UI Light"/>
                </a:rPr>
                <a:t>1</a:t>
              </a:r>
            </a:p>
          </p:txBody>
        </p:sp>
      </p:grpSp>
      <p:sp>
        <p:nvSpPr>
          <p:cNvPr id="319" name="Rectangle: Rounded Corners 318">
            <a:extLst>
              <a:ext uri="{FF2B5EF4-FFF2-40B4-BE49-F238E27FC236}">
                <a16:creationId xmlns:a16="http://schemas.microsoft.com/office/drawing/2014/main" id="{84DEA4BB-3350-4EC8-B45F-0EFB464A50AC}"/>
              </a:ext>
            </a:extLst>
          </p:cNvPr>
          <p:cNvSpPr/>
          <p:nvPr/>
        </p:nvSpPr>
        <p:spPr bwMode="auto">
          <a:xfrm>
            <a:off x="5274993" y="557564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200" kern="0">
                <a:solidFill>
                  <a:srgbClr val="FFFFFF"/>
                </a:solidFill>
                <a:latin typeface="Segoe UI Semibold"/>
              </a:rPr>
              <a:t>Azure SQL DB</a:t>
            </a:r>
          </a:p>
        </p:txBody>
      </p:sp>
      <p:pic>
        <p:nvPicPr>
          <p:cNvPr id="320" name="Picture 2">
            <a:extLst>
              <a:ext uri="{FF2B5EF4-FFF2-40B4-BE49-F238E27FC236}">
                <a16:creationId xmlns:a16="http://schemas.microsoft.com/office/drawing/2014/main" id="{78318633-86AA-41EA-8F17-224937A77B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50935" y="5583424"/>
            <a:ext cx="399559" cy="422176"/>
          </a:xfrm>
          <a:prstGeom prst="rect">
            <a:avLst/>
          </a:prstGeom>
          <a:noFill/>
        </p:spPr>
      </p:pic>
      <p:grpSp>
        <p:nvGrpSpPr>
          <p:cNvPr id="323" name="Group 322">
            <a:extLst>
              <a:ext uri="{FF2B5EF4-FFF2-40B4-BE49-F238E27FC236}">
                <a16:creationId xmlns:a16="http://schemas.microsoft.com/office/drawing/2014/main" id="{9FCF0892-B70E-49BD-BDB1-99F14DCD1CF8}"/>
              </a:ext>
            </a:extLst>
          </p:cNvPr>
          <p:cNvGrpSpPr/>
          <p:nvPr/>
        </p:nvGrpSpPr>
        <p:grpSpPr>
          <a:xfrm>
            <a:off x="2713237" y="3890272"/>
            <a:ext cx="492143" cy="256349"/>
            <a:chOff x="2712756" y="3990529"/>
            <a:chExt cx="492213" cy="256385"/>
          </a:xfrm>
        </p:grpSpPr>
        <p:cxnSp>
          <p:nvCxnSpPr>
            <p:cNvPr id="324" name="Straight Arrow Connector 323">
              <a:extLst>
                <a:ext uri="{FF2B5EF4-FFF2-40B4-BE49-F238E27FC236}">
                  <a16:creationId xmlns:a16="http://schemas.microsoft.com/office/drawing/2014/main" id="{4C1A3DDE-A97B-4176-B74B-EF8ACD7F9967}"/>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5" name="Oval 324">
              <a:extLst>
                <a:ext uri="{FF2B5EF4-FFF2-40B4-BE49-F238E27FC236}">
                  <a16:creationId xmlns:a16="http://schemas.microsoft.com/office/drawing/2014/main" id="{7CC40C59-AA5B-40F4-AB5A-95F711DFFBDC}"/>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2</a:t>
              </a:r>
            </a:p>
          </p:txBody>
        </p:sp>
      </p:grpSp>
      <p:grpSp>
        <p:nvGrpSpPr>
          <p:cNvPr id="326" name="Group 325">
            <a:extLst>
              <a:ext uri="{FF2B5EF4-FFF2-40B4-BE49-F238E27FC236}">
                <a16:creationId xmlns:a16="http://schemas.microsoft.com/office/drawing/2014/main" id="{284B2F4D-FB7D-4C28-BA87-BA092B251E68}"/>
              </a:ext>
            </a:extLst>
          </p:cNvPr>
          <p:cNvGrpSpPr/>
          <p:nvPr/>
        </p:nvGrpSpPr>
        <p:grpSpPr>
          <a:xfrm>
            <a:off x="2713237" y="4863555"/>
            <a:ext cx="492143" cy="256349"/>
            <a:chOff x="2712756" y="3990529"/>
            <a:chExt cx="492213" cy="256385"/>
          </a:xfrm>
        </p:grpSpPr>
        <p:cxnSp>
          <p:nvCxnSpPr>
            <p:cNvPr id="327" name="Straight Arrow Connector 326">
              <a:extLst>
                <a:ext uri="{FF2B5EF4-FFF2-40B4-BE49-F238E27FC236}">
                  <a16:creationId xmlns:a16="http://schemas.microsoft.com/office/drawing/2014/main" id="{48A2710B-6E3D-42FE-A93E-F13B551C1C98}"/>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8" name="Oval 327">
              <a:extLst>
                <a:ext uri="{FF2B5EF4-FFF2-40B4-BE49-F238E27FC236}">
                  <a16:creationId xmlns:a16="http://schemas.microsoft.com/office/drawing/2014/main" id="{22A346AC-4838-4561-A6CE-2544388D5AC3}"/>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3</a:t>
              </a:r>
            </a:p>
          </p:txBody>
        </p:sp>
      </p:grpSp>
      <p:grpSp>
        <p:nvGrpSpPr>
          <p:cNvPr id="329" name="Group 328">
            <a:extLst>
              <a:ext uri="{FF2B5EF4-FFF2-40B4-BE49-F238E27FC236}">
                <a16:creationId xmlns:a16="http://schemas.microsoft.com/office/drawing/2014/main" id="{A486E851-CAF0-4725-87BF-F22F654B0624}"/>
              </a:ext>
            </a:extLst>
          </p:cNvPr>
          <p:cNvGrpSpPr/>
          <p:nvPr/>
        </p:nvGrpSpPr>
        <p:grpSpPr>
          <a:xfrm>
            <a:off x="4798367" y="4018105"/>
            <a:ext cx="3169574" cy="979849"/>
            <a:chOff x="4653442" y="3990201"/>
            <a:chExt cx="3170024" cy="979988"/>
          </a:xfrm>
        </p:grpSpPr>
        <p:cxnSp>
          <p:nvCxnSpPr>
            <p:cNvPr id="330" name="Straight Arrow Connector 329">
              <a:extLst>
                <a:ext uri="{FF2B5EF4-FFF2-40B4-BE49-F238E27FC236}">
                  <a16:creationId xmlns:a16="http://schemas.microsoft.com/office/drawing/2014/main" id="{2A966216-9794-4560-AC9D-3F29A0FE0B5B}"/>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1" name="Oval 330">
              <a:extLst>
                <a:ext uri="{FF2B5EF4-FFF2-40B4-BE49-F238E27FC236}">
                  <a16:creationId xmlns:a16="http://schemas.microsoft.com/office/drawing/2014/main" id="{3CF44C7E-B3A3-4C03-AE39-1B22E6452D59}"/>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solidFill>
                    <a:srgbClr val="FFFFFF"/>
                  </a:solidFill>
                  <a:latin typeface="Segoe Pro Semibold" panose="020B0702040504020203" pitchFamily="34" charset="0"/>
                  <a:cs typeface="Segoe UI Light"/>
                </a:rPr>
                <a:t>4</a:t>
              </a:r>
            </a:p>
          </p:txBody>
        </p:sp>
      </p:grpSp>
      <p:grpSp>
        <p:nvGrpSpPr>
          <p:cNvPr id="332" name="Group 331">
            <a:extLst>
              <a:ext uri="{FF2B5EF4-FFF2-40B4-BE49-F238E27FC236}">
                <a16:creationId xmlns:a16="http://schemas.microsoft.com/office/drawing/2014/main" id="{77CCD192-4492-4D07-992B-237C7B2CC991}"/>
              </a:ext>
            </a:extLst>
          </p:cNvPr>
          <p:cNvGrpSpPr/>
          <p:nvPr/>
        </p:nvGrpSpPr>
        <p:grpSpPr>
          <a:xfrm>
            <a:off x="6796331" y="4397153"/>
            <a:ext cx="1273956" cy="622271"/>
            <a:chOff x="6679353" y="4411624"/>
            <a:chExt cx="1274136" cy="622360"/>
          </a:xfrm>
        </p:grpSpPr>
        <p:cxnSp>
          <p:nvCxnSpPr>
            <p:cNvPr id="333" name="Straight Arrow Connector 332">
              <a:extLst>
                <a:ext uri="{FF2B5EF4-FFF2-40B4-BE49-F238E27FC236}">
                  <a16:creationId xmlns:a16="http://schemas.microsoft.com/office/drawing/2014/main" id="{12E0BD5D-FF2A-4083-9231-29A98131169D}"/>
                </a:ext>
              </a:extLst>
            </p:cNvPr>
            <p:cNvCxnSpPr>
              <a:cxnSpLocks/>
              <a:endCxn id="153"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4" name="Oval 333">
              <a:extLst>
                <a:ext uri="{FF2B5EF4-FFF2-40B4-BE49-F238E27FC236}">
                  <a16:creationId xmlns:a16="http://schemas.microsoft.com/office/drawing/2014/main" id="{01DA82D8-E979-44B9-A59F-AD99BB7F0E60}"/>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0</a:t>
              </a:r>
            </a:p>
          </p:txBody>
        </p:sp>
      </p:grpSp>
      <p:grpSp>
        <p:nvGrpSpPr>
          <p:cNvPr id="227" name="Group 226">
            <a:extLst>
              <a:ext uri="{FF2B5EF4-FFF2-40B4-BE49-F238E27FC236}">
                <a16:creationId xmlns:a16="http://schemas.microsoft.com/office/drawing/2014/main" id="{ABBAEB07-5F00-41AD-B947-6C4A749D45AA}"/>
              </a:ext>
            </a:extLst>
          </p:cNvPr>
          <p:cNvGrpSpPr/>
          <p:nvPr/>
        </p:nvGrpSpPr>
        <p:grpSpPr>
          <a:xfrm>
            <a:off x="7152375" y="2574587"/>
            <a:ext cx="187551" cy="3799596"/>
            <a:chOff x="2849277" y="1648178"/>
            <a:chExt cx="187578" cy="3892279"/>
          </a:xfrm>
        </p:grpSpPr>
        <p:cxnSp>
          <p:nvCxnSpPr>
            <p:cNvPr id="228" name="Straight Connector 227">
              <a:extLst>
                <a:ext uri="{FF2B5EF4-FFF2-40B4-BE49-F238E27FC236}">
                  <a16:creationId xmlns:a16="http://schemas.microsoft.com/office/drawing/2014/main" id="{3B96C9A9-BCBC-4D34-97DD-666B2B92DF98}"/>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9" name="Rectangle 228">
              <a:extLst>
                <a:ext uri="{FF2B5EF4-FFF2-40B4-BE49-F238E27FC236}">
                  <a16:creationId xmlns:a16="http://schemas.microsoft.com/office/drawing/2014/main" id="{2B0EBC4B-7D8E-4DB5-BB4C-20806BA80EB3}"/>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335" name="TextBox 334">
            <a:extLst>
              <a:ext uri="{FF2B5EF4-FFF2-40B4-BE49-F238E27FC236}">
                <a16:creationId xmlns:a16="http://schemas.microsoft.com/office/drawing/2014/main" id="{0F6B7389-2F10-4E81-865F-E3233E432866}"/>
              </a:ext>
            </a:extLst>
          </p:cNvPr>
          <p:cNvSpPr txBox="1"/>
          <p:nvPr/>
        </p:nvSpPr>
        <p:spPr>
          <a:xfrm>
            <a:off x="447271" y="979007"/>
            <a:ext cx="11177007" cy="1557893"/>
          </a:xfrm>
          <a:prstGeom prst="rect">
            <a:avLst/>
          </a:prstGeom>
          <a:noFill/>
        </p:spPr>
        <p:txBody>
          <a:bodyPr wrap="square" lIns="0" tIns="179285" rIns="179259" bIns="143407" rtlCol="0">
            <a:spAutoFit/>
          </a:bodyPr>
          <a:lstStyle/>
          <a:p>
            <a:pPr marL="268916" indent="-268916" defTabSz="914192">
              <a:spcAft>
                <a:spcPts val="196"/>
              </a:spcAft>
              <a:buFont typeface="+mj-lt"/>
              <a:buAutoNum type="arabicPeriod"/>
              <a:defRPr/>
            </a:pPr>
            <a:r>
              <a:rPr lang="en-US" sz="1372" dirty="0">
                <a:solidFill>
                  <a:srgbClr val="282828"/>
                </a:solidFill>
                <a:latin typeface="Segoe UI"/>
              </a:rPr>
              <a:t>User launches RD client which connects to Azure AD, user signs in, and Azure AD returns token</a:t>
            </a:r>
          </a:p>
          <a:p>
            <a:pPr marL="268916" indent="-268916" defTabSz="914192">
              <a:spcAft>
                <a:spcPts val="196"/>
              </a:spcAft>
              <a:buFont typeface="+mj-lt"/>
              <a:buAutoNum type="arabicPeriod"/>
              <a:defRPr/>
            </a:pPr>
            <a:r>
              <a:rPr lang="en-US" sz="1372" dirty="0">
                <a:solidFill>
                  <a:srgbClr val="282828"/>
                </a:solidFill>
                <a:latin typeface="Segoe UI"/>
              </a:rPr>
              <a:t>RD client presents token to Web Access, Broker queries DB to determine resources authorized for user</a:t>
            </a:r>
          </a:p>
          <a:p>
            <a:pPr marL="268916" indent="-268916" defTabSz="914192">
              <a:spcAft>
                <a:spcPts val="196"/>
              </a:spcAft>
              <a:buFont typeface="+mj-lt"/>
              <a:buAutoNum type="arabicPeriod"/>
              <a:defRPr/>
            </a:pPr>
            <a:r>
              <a:rPr lang="en-US" sz="1372" dirty="0">
                <a:solidFill>
                  <a:srgbClr val="282828"/>
                </a:solidFill>
                <a:latin typeface="Segoe UI"/>
              </a:rPr>
              <a:t>User selects resource, RD client connects to Gateway</a:t>
            </a:r>
          </a:p>
          <a:p>
            <a:pPr marL="268916" indent="-268916" defTabSz="914192">
              <a:spcAft>
                <a:spcPts val="196"/>
              </a:spcAft>
              <a:buFont typeface="+mj-lt"/>
              <a:buAutoNum type="arabicPeriod"/>
              <a:defRPr/>
            </a:pPr>
            <a:r>
              <a:rPr lang="en-US" sz="1372" dirty="0">
                <a:solidFill>
                  <a:srgbClr val="282828"/>
                </a:solidFill>
                <a:latin typeface="Segoe UI"/>
              </a:rPr>
              <a:t>Broker orchestrates connection from host agent to Gateway</a:t>
            </a:r>
          </a:p>
          <a:p>
            <a:pPr defTabSz="914192">
              <a:spcBef>
                <a:spcPts val="588"/>
              </a:spcBef>
              <a:defRPr/>
            </a:pPr>
            <a:r>
              <a:rPr lang="en-US" sz="1372" dirty="0">
                <a:solidFill>
                  <a:srgbClr val="282828"/>
                </a:solidFill>
                <a:latin typeface="Segoe UI"/>
              </a:rPr>
              <a:t>RDP traffic now flows between RD client and session host VM over connections 3 and 4</a:t>
            </a:r>
          </a:p>
        </p:txBody>
      </p:sp>
      <p:sp>
        <p:nvSpPr>
          <p:cNvPr id="336" name="Oval 335">
            <a:extLst>
              <a:ext uri="{FF2B5EF4-FFF2-40B4-BE49-F238E27FC236}">
                <a16:creationId xmlns:a16="http://schemas.microsoft.com/office/drawing/2014/main" id="{42AF3BB6-B4D1-429E-887B-568262621CF7}"/>
              </a:ext>
            </a:extLst>
          </p:cNvPr>
          <p:cNvSpPr/>
          <p:nvPr/>
        </p:nvSpPr>
        <p:spPr bwMode="auto">
          <a:xfrm>
            <a:off x="426425" y="1161485"/>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1</a:t>
            </a:r>
          </a:p>
        </p:txBody>
      </p:sp>
      <p:sp>
        <p:nvSpPr>
          <p:cNvPr id="337" name="Oval 336">
            <a:extLst>
              <a:ext uri="{FF2B5EF4-FFF2-40B4-BE49-F238E27FC236}">
                <a16:creationId xmlns:a16="http://schemas.microsoft.com/office/drawing/2014/main" id="{EAAE21DF-DD46-471B-A470-FE3F9E0D70F6}"/>
              </a:ext>
            </a:extLst>
          </p:cNvPr>
          <p:cNvSpPr/>
          <p:nvPr/>
        </p:nvSpPr>
        <p:spPr bwMode="auto">
          <a:xfrm>
            <a:off x="426425" y="1396682"/>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2</a:t>
            </a:r>
          </a:p>
        </p:txBody>
      </p:sp>
      <p:sp>
        <p:nvSpPr>
          <p:cNvPr id="338" name="Oval 337">
            <a:extLst>
              <a:ext uri="{FF2B5EF4-FFF2-40B4-BE49-F238E27FC236}">
                <a16:creationId xmlns:a16="http://schemas.microsoft.com/office/drawing/2014/main" id="{A080D6D9-A4F4-4469-B1B4-ED67E2AC724C}"/>
              </a:ext>
            </a:extLst>
          </p:cNvPr>
          <p:cNvSpPr/>
          <p:nvPr/>
        </p:nvSpPr>
        <p:spPr bwMode="auto">
          <a:xfrm>
            <a:off x="426425" y="1631880"/>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3</a:t>
            </a:r>
          </a:p>
        </p:txBody>
      </p:sp>
      <p:sp>
        <p:nvSpPr>
          <p:cNvPr id="339" name="Oval 338">
            <a:extLst>
              <a:ext uri="{FF2B5EF4-FFF2-40B4-BE49-F238E27FC236}">
                <a16:creationId xmlns:a16="http://schemas.microsoft.com/office/drawing/2014/main" id="{8234E026-E1EA-4D81-A82B-D5F9548FCC59}"/>
              </a:ext>
            </a:extLst>
          </p:cNvPr>
          <p:cNvSpPr/>
          <p:nvPr/>
        </p:nvSpPr>
        <p:spPr bwMode="auto">
          <a:xfrm>
            <a:off x="426425" y="1867078"/>
            <a:ext cx="197213" cy="197213"/>
          </a:xfrm>
          <a:prstGeom prst="ellipse">
            <a:avLst/>
          </a:prstGeom>
          <a:solidFill>
            <a:schemeClr val="accent2"/>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980">
                <a:solidFill>
                  <a:srgbClr val="FFFFFF"/>
                </a:solidFill>
                <a:latin typeface="Segoe Pro Semibold" panose="020B0702040504020203" pitchFamily="34" charset="0"/>
                <a:cs typeface="Segoe UI Light"/>
              </a:rPr>
              <a:t>4</a:t>
            </a:r>
          </a:p>
        </p:txBody>
      </p:sp>
    </p:spTree>
    <p:extLst>
      <p:ext uri="{BB962C8B-B14F-4D97-AF65-F5344CB8AC3E}">
        <p14:creationId xmlns:p14="http://schemas.microsoft.com/office/powerpoint/2010/main" val="411001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5">
                                            <p:txEl>
                                              <p:pRg st="0" end="0"/>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1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323"/>
                                        </p:tgtEl>
                                        <p:attrNameLst>
                                          <p:attrName>style.visibility</p:attrName>
                                        </p:attrNameLst>
                                      </p:cBhvr>
                                      <p:to>
                                        <p:strVal val="visible"/>
                                      </p:to>
                                    </p:set>
                                    <p:animEffect transition="in" filter="fade">
                                      <p:cBhvr>
                                        <p:cTn id="19" dur="500"/>
                                        <p:tgtEl>
                                          <p:spTgt spid="323"/>
                                        </p:tgtEl>
                                      </p:cBhvr>
                                    </p:animEffect>
                                  </p:childTnLst>
                                </p:cTn>
                              </p:par>
                              <p:par>
                                <p:cTn id="20" presetID="1" presetClass="entr" presetSubtype="0" fill="hold" nodeType="withEffect">
                                  <p:stCondLst>
                                    <p:cond delay="0"/>
                                  </p:stCondLst>
                                  <p:childTnLst>
                                    <p:set>
                                      <p:cBhvr>
                                        <p:cTn id="21" dur="1" fill="hold">
                                          <p:stCondLst>
                                            <p:cond delay="0"/>
                                          </p:stCondLst>
                                        </p:cTn>
                                        <p:tgtEl>
                                          <p:spTgt spid="335">
                                            <p:txEl>
                                              <p:pRg st="1" end="1"/>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323"/>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326"/>
                                        </p:tgtEl>
                                        <p:attrNameLst>
                                          <p:attrName>style.visibility</p:attrName>
                                        </p:attrNameLst>
                                      </p:cBhvr>
                                      <p:to>
                                        <p:strVal val="visible"/>
                                      </p:to>
                                    </p:set>
                                    <p:animEffect transition="in" filter="fade">
                                      <p:cBhvr>
                                        <p:cTn id="30" dur="500"/>
                                        <p:tgtEl>
                                          <p:spTgt spid="326"/>
                                        </p:tgtEl>
                                      </p:cBhvr>
                                    </p:animEffect>
                                  </p:childTnLst>
                                </p:cTn>
                              </p:par>
                              <p:par>
                                <p:cTn id="31" presetID="1" presetClass="entr" presetSubtype="0" fill="hold" nodeType="withEffect">
                                  <p:stCondLst>
                                    <p:cond delay="0"/>
                                  </p:stCondLst>
                                  <p:childTnLst>
                                    <p:set>
                                      <p:cBhvr>
                                        <p:cTn id="32" dur="1" fill="hold">
                                          <p:stCondLst>
                                            <p:cond delay="0"/>
                                          </p:stCondLst>
                                        </p:cTn>
                                        <p:tgtEl>
                                          <p:spTgt spid="335">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P spid="337" grpId="0" animBg="1"/>
      <p:bldP spid="338" grpId="0" animBg="1"/>
      <p:bldP spid="3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DA3BEF-B8B2-47AE-B6BC-9B11EE9007C4}"/>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1506"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23DA3BEF-B8B2-47AE-B6BC-9B11EE9007C4}"/>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A4ED029-4E40-4846-B3A0-EB7F68BD2E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p:txBody>
          <a:bodyPr/>
          <a:lstStyle/>
          <a:p>
            <a:r>
              <a:rPr lang="en-US"/>
              <a:t>Improved Isolation: Reverse Connect</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51514" y="1197880"/>
            <a:ext cx="10821770" cy="1161604"/>
          </a:xfrm>
          <a:prstGeom prst="rect">
            <a:avLst/>
          </a:prstGeom>
          <a:noFill/>
        </p:spPr>
        <p:txBody>
          <a:bodyPr wrap="square" lIns="0" tIns="143407" rIns="179259" bIns="143407" rtlCol="0" anchor="t">
            <a:spAutoFit/>
          </a:bodyPr>
          <a:lstStyle/>
          <a:p>
            <a:pPr defTabSz="914192">
              <a:lnSpc>
                <a:spcPct val="90000"/>
              </a:lnSpc>
              <a:spcAft>
                <a:spcPts val="1200"/>
              </a:spcAft>
              <a:defRPr/>
            </a:pPr>
            <a:r>
              <a:rPr lang="en-US" sz="1372" dirty="0">
                <a:solidFill>
                  <a:srgbClr val="282828"/>
                </a:solidFill>
                <a:latin typeface="Segoe UI"/>
              </a:rPr>
              <a:t>Outbound WebSocket connections from VMs to Broker and Gateway</a:t>
            </a:r>
          </a:p>
          <a:p>
            <a:pPr defTabSz="914192">
              <a:lnSpc>
                <a:spcPct val="90000"/>
              </a:lnSpc>
              <a:spcAft>
                <a:spcPts val="1200"/>
              </a:spcAft>
              <a:defRPr/>
            </a:pPr>
            <a:r>
              <a:rPr lang="en-US" sz="1372" dirty="0">
                <a:solidFill>
                  <a:srgbClr val="282828"/>
                </a:solidFill>
                <a:latin typeface="Segoe UI"/>
              </a:rPr>
              <a:t>Bidirectional communications between VMs and RD infra over https (443)</a:t>
            </a:r>
            <a:endParaRPr lang="en-US" sz="1372" dirty="0">
              <a:solidFill>
                <a:srgbClr val="282828"/>
              </a:solidFill>
              <a:latin typeface="Segoe UI"/>
              <a:cs typeface="Segoe UI"/>
            </a:endParaRPr>
          </a:p>
          <a:p>
            <a:pPr defTabSz="914192">
              <a:lnSpc>
                <a:spcPct val="90000"/>
              </a:lnSpc>
              <a:spcAft>
                <a:spcPts val="1200"/>
              </a:spcAft>
              <a:defRPr/>
            </a:pPr>
            <a:r>
              <a:rPr lang="en-US" sz="1372" dirty="0">
                <a:solidFill>
                  <a:srgbClr val="282828"/>
                </a:solidFill>
                <a:latin typeface="Segoe UI"/>
              </a:rPr>
              <a:t>No inbound ports need be opened on the VM.	</a:t>
            </a:r>
          </a:p>
        </p:txBody>
      </p:sp>
      <p:sp>
        <p:nvSpPr>
          <p:cNvPr id="103" name="Rectangle 102">
            <a:extLst>
              <a:ext uri="{FF2B5EF4-FFF2-40B4-BE49-F238E27FC236}">
                <a16:creationId xmlns:a16="http://schemas.microsoft.com/office/drawing/2014/main" id="{A949B8B0-73AB-421F-A429-FA9032BC9C2C}"/>
              </a:ext>
            </a:extLst>
          </p:cNvPr>
          <p:cNvSpPr/>
          <p:nvPr/>
        </p:nvSpPr>
        <p:spPr bwMode="auto">
          <a:xfrm>
            <a:off x="449866" y="2569558"/>
            <a:ext cx="2207855"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04" name="Rectangle 103">
            <a:extLst>
              <a:ext uri="{FF2B5EF4-FFF2-40B4-BE49-F238E27FC236}">
                <a16:creationId xmlns:a16="http://schemas.microsoft.com/office/drawing/2014/main" id="{4CAC8D04-66BD-4C95-98DD-DB50243D8776}"/>
              </a:ext>
            </a:extLst>
          </p:cNvPr>
          <p:cNvSpPr/>
          <p:nvPr/>
        </p:nvSpPr>
        <p:spPr bwMode="auto">
          <a:xfrm>
            <a:off x="7472385" y="2569558"/>
            <a:ext cx="430097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05" name="Rectangle 104">
            <a:extLst>
              <a:ext uri="{FF2B5EF4-FFF2-40B4-BE49-F238E27FC236}">
                <a16:creationId xmlns:a16="http://schemas.microsoft.com/office/drawing/2014/main" id="{7B09885E-29C7-4B40-8BA9-809F69C6C3AD}"/>
              </a:ext>
            </a:extLst>
          </p:cNvPr>
          <p:cNvSpPr/>
          <p:nvPr/>
        </p:nvSpPr>
        <p:spPr bwMode="auto">
          <a:xfrm>
            <a:off x="3110192" y="2569558"/>
            <a:ext cx="3909723" cy="38096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Windows Virtual Desktop </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Microsoft-managed Azure services</a:t>
            </a:r>
          </a:p>
        </p:txBody>
      </p:sp>
      <p:sp>
        <p:nvSpPr>
          <p:cNvPr id="106" name="Rectangle 105">
            <a:extLst>
              <a:ext uri="{FF2B5EF4-FFF2-40B4-BE49-F238E27FC236}">
                <a16:creationId xmlns:a16="http://schemas.microsoft.com/office/drawing/2014/main" id="{05E0CF94-1BA0-4B7A-BC71-C978B811D47A}"/>
              </a:ext>
            </a:extLst>
          </p:cNvPr>
          <p:cNvSpPr/>
          <p:nvPr/>
        </p:nvSpPr>
        <p:spPr bwMode="auto">
          <a:xfrm>
            <a:off x="3094092" y="2512256"/>
            <a:ext cx="3909723" cy="3809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endParaRPr lang="en-US" sz="1568" dirty="0">
              <a:solidFill>
                <a:srgbClr val="282828"/>
              </a:solidFill>
              <a:latin typeface="Segoe UI Semibold"/>
              <a:cs typeface="Segoe UI Light"/>
            </a:endParaRPr>
          </a:p>
        </p:txBody>
      </p:sp>
      <p:sp>
        <p:nvSpPr>
          <p:cNvPr id="107" name="Rectangle 106">
            <a:extLst>
              <a:ext uri="{FF2B5EF4-FFF2-40B4-BE49-F238E27FC236}">
                <a16:creationId xmlns:a16="http://schemas.microsoft.com/office/drawing/2014/main" id="{939A98CA-6690-4521-8478-DE75DBE9008A}"/>
              </a:ext>
            </a:extLst>
          </p:cNvPr>
          <p:cNvSpPr/>
          <p:nvPr/>
        </p:nvSpPr>
        <p:spPr bwMode="auto">
          <a:xfrm>
            <a:off x="3208941" y="3511969"/>
            <a:ext cx="3680025" cy="2636647"/>
          </a:xfrm>
          <a:prstGeom prst="rect">
            <a:avLst/>
          </a:prstGeom>
          <a:solidFill>
            <a:schemeClr val="accent5"/>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a:solidFill>
                <a:srgbClr val="505050"/>
              </a:solidFill>
              <a:latin typeface="Segoe Pro Semibold" panose="020B0702040504020203" pitchFamily="34" charset="0"/>
              <a:cs typeface="Segoe UI Light"/>
            </a:endParaRPr>
          </a:p>
        </p:txBody>
      </p:sp>
      <p:grpSp>
        <p:nvGrpSpPr>
          <p:cNvPr id="108" name="Group 107">
            <a:extLst>
              <a:ext uri="{FF2B5EF4-FFF2-40B4-BE49-F238E27FC236}">
                <a16:creationId xmlns:a16="http://schemas.microsoft.com/office/drawing/2014/main" id="{DFD4A0C5-C5D7-4529-8B4F-0FBF811F0663}"/>
              </a:ext>
            </a:extLst>
          </p:cNvPr>
          <p:cNvGrpSpPr/>
          <p:nvPr/>
        </p:nvGrpSpPr>
        <p:grpSpPr>
          <a:xfrm>
            <a:off x="2790181" y="2572257"/>
            <a:ext cx="187551" cy="3804258"/>
            <a:chOff x="2849277" y="1648178"/>
            <a:chExt cx="187578" cy="3892279"/>
          </a:xfrm>
        </p:grpSpPr>
        <p:cxnSp>
          <p:nvCxnSpPr>
            <p:cNvPr id="109" name="Straight Connector 108">
              <a:extLst>
                <a:ext uri="{FF2B5EF4-FFF2-40B4-BE49-F238E27FC236}">
                  <a16:creationId xmlns:a16="http://schemas.microsoft.com/office/drawing/2014/main" id="{716E1E72-5D84-4A1D-862E-E9F3E0E4FA0E}"/>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10" name="Rectangle 109">
              <a:extLst>
                <a:ext uri="{FF2B5EF4-FFF2-40B4-BE49-F238E27FC236}">
                  <a16:creationId xmlns:a16="http://schemas.microsoft.com/office/drawing/2014/main" id="{66AE77C8-FFBD-42EA-ABCB-CC9DFB0BB89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111" name="Rectangle 110">
            <a:extLst>
              <a:ext uri="{FF2B5EF4-FFF2-40B4-BE49-F238E27FC236}">
                <a16:creationId xmlns:a16="http://schemas.microsoft.com/office/drawing/2014/main" id="{6DA84C37-C652-4924-B3CD-977C569AF5B1}"/>
              </a:ext>
            </a:extLst>
          </p:cNvPr>
          <p:cNvSpPr/>
          <p:nvPr/>
        </p:nvSpPr>
        <p:spPr bwMode="auto">
          <a:xfrm>
            <a:off x="7427598" y="2569557"/>
            <a:ext cx="4356827" cy="375102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79285" rIns="182854" bIns="46630" numCol="1" rtlCol="0" anchor="t" anchorCtr="0" compatLnSpc="1">
            <a:prstTxWarp prst="textNoShape">
              <a:avLst/>
            </a:prstTxWarp>
          </a:bodyPr>
          <a:lstStyle/>
          <a:p>
            <a:pPr algn="ctr" defTabSz="860922">
              <a:defRPr/>
            </a:pPr>
            <a:r>
              <a:rPr lang="en-US" sz="1568" dirty="0">
                <a:solidFill>
                  <a:srgbClr val="282828"/>
                </a:solidFill>
                <a:latin typeface="Segoe UI Semibold"/>
                <a:cs typeface="Segoe UI Light"/>
              </a:rPr>
              <a:t>Customer-managed</a:t>
            </a:r>
            <a:br>
              <a:rPr lang="en-US" sz="1568" dirty="0">
                <a:solidFill>
                  <a:srgbClr val="282828"/>
                </a:solidFill>
                <a:latin typeface="Segoe UI Semibold"/>
                <a:cs typeface="Segoe UI Light"/>
              </a:rPr>
            </a:br>
            <a:r>
              <a:rPr lang="en-US" sz="1568" dirty="0">
                <a:solidFill>
                  <a:srgbClr val="282828"/>
                </a:solidFill>
                <a:latin typeface="Segoe UI Semibold"/>
                <a:cs typeface="Segoe UI Light"/>
              </a:rPr>
              <a:t>Azure VMs &amp; services</a:t>
            </a:r>
          </a:p>
        </p:txBody>
      </p:sp>
      <p:sp>
        <p:nvSpPr>
          <p:cNvPr id="112" name="Rectangle 111">
            <a:extLst>
              <a:ext uri="{FF2B5EF4-FFF2-40B4-BE49-F238E27FC236}">
                <a16:creationId xmlns:a16="http://schemas.microsoft.com/office/drawing/2014/main" id="{4BB53C4F-D992-471B-9AB7-BF4069476F61}"/>
              </a:ext>
            </a:extLst>
          </p:cNvPr>
          <p:cNvSpPr/>
          <p:nvPr/>
        </p:nvSpPr>
        <p:spPr bwMode="auto">
          <a:xfrm>
            <a:off x="434207" y="2564185"/>
            <a:ext cx="2236101" cy="37577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algn="ctr" defTabSz="860922">
              <a:lnSpc>
                <a:spcPct val="90000"/>
              </a:lnSpc>
              <a:defRPr/>
            </a:pPr>
            <a:r>
              <a:rPr lang="en-US" sz="1568" dirty="0">
                <a:solidFill>
                  <a:srgbClr val="282828"/>
                </a:solidFill>
                <a:latin typeface="Segoe UI Semibold"/>
                <a:cs typeface="Segoe UI Light"/>
              </a:rPr>
              <a:t> RD clients</a:t>
            </a:r>
          </a:p>
          <a:p>
            <a:pPr algn="ctr" defTabSz="860922">
              <a:lnSpc>
                <a:spcPct val="90000"/>
              </a:lnSpc>
              <a:defRPr/>
            </a:pPr>
            <a:r>
              <a:rPr lang="en-US" sz="1568" dirty="0">
                <a:solidFill>
                  <a:srgbClr val="282828"/>
                </a:solidFill>
                <a:latin typeface="Segoe UI Semibold"/>
                <a:cs typeface="Segoe UI Light"/>
              </a:rPr>
              <a:t>Customer-managed</a:t>
            </a:r>
          </a:p>
        </p:txBody>
      </p:sp>
      <p:grpSp>
        <p:nvGrpSpPr>
          <p:cNvPr id="113" name="Group 112">
            <a:extLst>
              <a:ext uri="{FF2B5EF4-FFF2-40B4-BE49-F238E27FC236}">
                <a16:creationId xmlns:a16="http://schemas.microsoft.com/office/drawing/2014/main" id="{6704DB5D-2388-4DC0-9E5D-3D0CAA06630E}"/>
              </a:ext>
            </a:extLst>
          </p:cNvPr>
          <p:cNvGrpSpPr/>
          <p:nvPr/>
        </p:nvGrpSpPr>
        <p:grpSpPr>
          <a:xfrm>
            <a:off x="5093504" y="3816331"/>
            <a:ext cx="1702827" cy="587598"/>
            <a:chOff x="4908037" y="3834996"/>
            <a:chExt cx="1703068" cy="587682"/>
          </a:xfrm>
        </p:grpSpPr>
        <p:sp>
          <p:nvSpPr>
            <p:cNvPr id="114" name="Rectangle: Rounded Corners 113">
              <a:extLst>
                <a:ext uri="{FF2B5EF4-FFF2-40B4-BE49-F238E27FC236}">
                  <a16:creationId xmlns:a16="http://schemas.microsoft.com/office/drawing/2014/main" id="{11A392B8-80B5-494D-B03B-2919CC12CD4D}"/>
                </a:ext>
              </a:extLst>
            </p:cNvPr>
            <p:cNvSpPr/>
            <p:nvPr/>
          </p:nvSpPr>
          <p:spPr bwMode="auto">
            <a:xfrm>
              <a:off x="4908037"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15" name="Rectangle: Rounded Corners 114">
              <a:extLst>
                <a:ext uri="{FF2B5EF4-FFF2-40B4-BE49-F238E27FC236}">
                  <a16:creationId xmlns:a16="http://schemas.microsoft.com/office/drawing/2014/main" id="{2200BF8D-5728-4536-9AFD-8DCC05BB2D8C}"/>
                </a:ext>
              </a:extLst>
            </p:cNvPr>
            <p:cNvSpPr/>
            <p:nvPr/>
          </p:nvSpPr>
          <p:spPr bwMode="auto">
            <a:xfrm>
              <a:off x="4943996"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16" name="Rectangle: Rounded Corners 115">
              <a:extLst>
                <a:ext uri="{FF2B5EF4-FFF2-40B4-BE49-F238E27FC236}">
                  <a16:creationId xmlns:a16="http://schemas.microsoft.com/office/drawing/2014/main" id="{8D9787BF-118F-4F10-AB7A-712D82E2A501}"/>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Diagnostics</a:t>
              </a:r>
            </a:p>
          </p:txBody>
        </p:sp>
        <p:sp>
          <p:nvSpPr>
            <p:cNvPr id="117" name="algorithm" title="Icon of a heartbeat">
              <a:extLst>
                <a:ext uri="{FF2B5EF4-FFF2-40B4-BE49-F238E27FC236}">
                  <a16:creationId xmlns:a16="http://schemas.microsoft.com/office/drawing/2014/main" id="{23065810-DD05-43EF-918A-4D38C049F47D}"/>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118" name="Group 117">
            <a:extLst>
              <a:ext uri="{FF2B5EF4-FFF2-40B4-BE49-F238E27FC236}">
                <a16:creationId xmlns:a16="http://schemas.microsoft.com/office/drawing/2014/main" id="{0D4C6756-99AD-4C62-A791-2617AA50CF2B}"/>
              </a:ext>
            </a:extLst>
          </p:cNvPr>
          <p:cNvGrpSpPr/>
          <p:nvPr/>
        </p:nvGrpSpPr>
        <p:grpSpPr>
          <a:xfrm>
            <a:off x="5093504" y="4681174"/>
            <a:ext cx="1702827" cy="587598"/>
            <a:chOff x="4908037" y="4699961"/>
            <a:chExt cx="1703068" cy="587682"/>
          </a:xfrm>
        </p:grpSpPr>
        <p:sp>
          <p:nvSpPr>
            <p:cNvPr id="119" name="Rectangle: Rounded Corners 118">
              <a:extLst>
                <a:ext uri="{FF2B5EF4-FFF2-40B4-BE49-F238E27FC236}">
                  <a16:creationId xmlns:a16="http://schemas.microsoft.com/office/drawing/2014/main" id="{C5D89B28-D3FE-4136-9113-77E61F769368}"/>
                </a:ext>
              </a:extLst>
            </p:cNvPr>
            <p:cNvSpPr/>
            <p:nvPr/>
          </p:nvSpPr>
          <p:spPr bwMode="auto">
            <a:xfrm>
              <a:off x="4908037"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20" name="Rectangle: Rounded Corners 119">
              <a:extLst>
                <a:ext uri="{FF2B5EF4-FFF2-40B4-BE49-F238E27FC236}">
                  <a16:creationId xmlns:a16="http://schemas.microsoft.com/office/drawing/2014/main" id="{64AFA9F6-A9F1-4999-982B-8250E76E86A3}"/>
                </a:ext>
              </a:extLst>
            </p:cNvPr>
            <p:cNvSpPr/>
            <p:nvPr/>
          </p:nvSpPr>
          <p:spPr bwMode="auto">
            <a:xfrm>
              <a:off x="4943996"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21" name="Rectangle: Rounded Corners 120">
              <a:extLst>
                <a:ext uri="{FF2B5EF4-FFF2-40B4-BE49-F238E27FC236}">
                  <a16:creationId xmlns:a16="http://schemas.microsoft.com/office/drawing/2014/main" id="{6393DD81-AA7A-4860-80F4-C9BD98558CA8}"/>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Broker</a:t>
              </a:r>
            </a:p>
          </p:txBody>
        </p:sp>
        <p:cxnSp>
          <p:nvCxnSpPr>
            <p:cNvPr id="122" name="Straight Connector 121">
              <a:extLst>
                <a:ext uri="{FF2B5EF4-FFF2-40B4-BE49-F238E27FC236}">
                  <a16:creationId xmlns:a16="http://schemas.microsoft.com/office/drawing/2014/main" id="{482529F9-4500-49E9-840C-78450339AAB1}"/>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AEBE5FC-2A68-47B3-BADE-56845640C32D}"/>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59E1D8C-0772-4144-96B3-D344E1CAB201}"/>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0AF9E2B9-B0B6-437E-8F2F-B82158001560}"/>
              </a:ext>
            </a:extLst>
          </p:cNvPr>
          <p:cNvGrpSpPr/>
          <p:nvPr/>
        </p:nvGrpSpPr>
        <p:grpSpPr>
          <a:xfrm>
            <a:off x="664493" y="3298753"/>
            <a:ext cx="1626190" cy="2908190"/>
            <a:chOff x="899303" y="2229846"/>
            <a:chExt cx="1626420" cy="2908602"/>
          </a:xfrm>
        </p:grpSpPr>
        <p:sp>
          <p:nvSpPr>
            <p:cNvPr id="126" name="Oval 125">
              <a:extLst>
                <a:ext uri="{FF2B5EF4-FFF2-40B4-BE49-F238E27FC236}">
                  <a16:creationId xmlns:a16="http://schemas.microsoft.com/office/drawing/2014/main" id="{4E637CDB-D29B-4720-8200-2B0A3BBCAC20}"/>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33" name="Oval 132">
              <a:extLst>
                <a:ext uri="{FF2B5EF4-FFF2-40B4-BE49-F238E27FC236}">
                  <a16:creationId xmlns:a16="http://schemas.microsoft.com/office/drawing/2014/main" id="{2EE7BFB6-3D8D-4687-9AB6-928EC2C4A68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35" name="Oval 134">
              <a:extLst>
                <a:ext uri="{FF2B5EF4-FFF2-40B4-BE49-F238E27FC236}">
                  <a16:creationId xmlns:a16="http://schemas.microsoft.com/office/drawing/2014/main" id="{9AB11F53-B1E7-417F-8E88-0A10DD08A186}"/>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grpSp>
          <p:nvGrpSpPr>
            <p:cNvPr id="137" name="Group 136">
              <a:extLst>
                <a:ext uri="{FF2B5EF4-FFF2-40B4-BE49-F238E27FC236}">
                  <a16:creationId xmlns:a16="http://schemas.microsoft.com/office/drawing/2014/main" id="{49BDF913-2F79-4FB5-8C87-FA246A9D3971}"/>
                </a:ext>
              </a:extLst>
            </p:cNvPr>
            <p:cNvGrpSpPr/>
            <p:nvPr/>
          </p:nvGrpSpPr>
          <p:grpSpPr>
            <a:xfrm>
              <a:off x="2043658" y="2532747"/>
              <a:ext cx="482065" cy="2255907"/>
              <a:chOff x="2224274" y="2338191"/>
              <a:chExt cx="482065" cy="2255907"/>
            </a:xfrm>
          </p:grpSpPr>
          <p:grpSp>
            <p:nvGrpSpPr>
              <p:cNvPr id="143" name="Group 142">
                <a:extLst>
                  <a:ext uri="{FF2B5EF4-FFF2-40B4-BE49-F238E27FC236}">
                    <a16:creationId xmlns:a16="http://schemas.microsoft.com/office/drawing/2014/main" id="{FD7DDD3F-F6C1-4C02-B0B0-C874E316E4DB}"/>
                  </a:ext>
                </a:extLst>
              </p:cNvPr>
              <p:cNvGrpSpPr/>
              <p:nvPr/>
            </p:nvGrpSpPr>
            <p:grpSpPr>
              <a:xfrm>
                <a:off x="2281302" y="3639439"/>
                <a:ext cx="319498" cy="414180"/>
                <a:chOff x="5866856" y="4829242"/>
                <a:chExt cx="702675" cy="865083"/>
              </a:xfrm>
            </p:grpSpPr>
            <p:sp>
              <p:nvSpPr>
                <p:cNvPr id="151" name="Freeform 12">
                  <a:extLst>
                    <a:ext uri="{FF2B5EF4-FFF2-40B4-BE49-F238E27FC236}">
                      <a16:creationId xmlns:a16="http://schemas.microsoft.com/office/drawing/2014/main" id="{0233851C-ABF2-4858-A3C3-995246F699A5}"/>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52" name="Freeform 13">
                  <a:extLst>
                    <a:ext uri="{FF2B5EF4-FFF2-40B4-BE49-F238E27FC236}">
                      <a16:creationId xmlns:a16="http://schemas.microsoft.com/office/drawing/2014/main" id="{A64DFD7D-25A2-4573-8BF8-71AD2609D6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grpSp>
            <p:nvGrpSpPr>
              <p:cNvPr id="144" name="Group 143">
                <a:extLst>
                  <a:ext uri="{FF2B5EF4-FFF2-40B4-BE49-F238E27FC236}">
                    <a16:creationId xmlns:a16="http://schemas.microsoft.com/office/drawing/2014/main" id="{CEB79FA2-3341-4039-AA5F-F863E14E8F84}"/>
                  </a:ext>
                </a:extLst>
              </p:cNvPr>
              <p:cNvGrpSpPr/>
              <p:nvPr/>
            </p:nvGrpSpPr>
            <p:grpSpPr>
              <a:xfrm>
                <a:off x="2286418" y="3019895"/>
                <a:ext cx="335350" cy="419905"/>
                <a:chOff x="13987161" y="3323588"/>
                <a:chExt cx="2047876" cy="2435225"/>
              </a:xfrm>
              <a:solidFill>
                <a:schemeClr val="bg1"/>
              </a:solidFill>
            </p:grpSpPr>
            <p:sp>
              <p:nvSpPr>
                <p:cNvPr id="147" name="Freeform 50">
                  <a:extLst>
                    <a:ext uri="{FF2B5EF4-FFF2-40B4-BE49-F238E27FC236}">
                      <a16:creationId xmlns:a16="http://schemas.microsoft.com/office/drawing/2014/main" id="{32BBB440-F1BB-4A35-8C07-25DB383DA1EA}"/>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48" name="Freeform 51">
                  <a:extLst>
                    <a:ext uri="{FF2B5EF4-FFF2-40B4-BE49-F238E27FC236}">
                      <a16:creationId xmlns:a16="http://schemas.microsoft.com/office/drawing/2014/main" id="{387517C7-29EC-4C2A-BFBB-19DDA84617B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49" name="Freeform 52">
                  <a:extLst>
                    <a:ext uri="{FF2B5EF4-FFF2-40B4-BE49-F238E27FC236}">
                      <a16:creationId xmlns:a16="http://schemas.microsoft.com/office/drawing/2014/main" id="{E8DB93EC-75B6-4B46-940F-9BB5B4FF6DB8}"/>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sp>
              <p:nvSpPr>
                <p:cNvPr id="150" name="Freeform 53">
                  <a:extLst>
                    <a:ext uri="{FF2B5EF4-FFF2-40B4-BE49-F238E27FC236}">
                      <a16:creationId xmlns:a16="http://schemas.microsoft.com/office/drawing/2014/main" id="{93FEC2A6-79C4-4F90-8945-732962DB10C7}"/>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4705">
                    <a:solidFill>
                      <a:srgbClr val="505050"/>
                    </a:solidFill>
                    <a:latin typeface="Segoe UI"/>
                  </a:endParaRPr>
                </a:p>
              </p:txBody>
            </p:sp>
          </p:grpSp>
          <p:pic>
            <p:nvPicPr>
              <p:cNvPr id="145" name="Picture 144">
                <a:extLst>
                  <a:ext uri="{FF2B5EF4-FFF2-40B4-BE49-F238E27FC236}">
                    <a16:creationId xmlns:a16="http://schemas.microsoft.com/office/drawing/2014/main" id="{988E8DE8-54A9-4CDD-8EEF-B39952197276}"/>
                  </a:ext>
                </a:extLst>
              </p:cNvPr>
              <p:cNvPicPr>
                <a:picLocks noChangeAspect="1"/>
              </p:cNvPicPr>
              <p:nvPr/>
            </p:nvPicPr>
            <p:blipFill rotWithShape="1">
              <a:blip r:embed="rId8" cstate="print">
                <a:duotone>
                  <a:prstClr val="black"/>
                  <a:schemeClr val="tx1">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p:blipFill>
            <p:spPr>
              <a:xfrm>
                <a:off x="2286418" y="4253257"/>
                <a:ext cx="364301" cy="340841"/>
              </a:xfrm>
              <a:prstGeom prst="rect">
                <a:avLst/>
              </a:prstGeom>
            </p:spPr>
          </p:pic>
          <p:pic>
            <p:nvPicPr>
              <p:cNvPr id="146" name="Picture 145">
                <a:extLst>
                  <a:ext uri="{FF2B5EF4-FFF2-40B4-BE49-F238E27FC236}">
                    <a16:creationId xmlns:a16="http://schemas.microsoft.com/office/drawing/2014/main" id="{24470957-98EE-4979-83E6-D29A9E66517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24274" y="2338191"/>
                <a:ext cx="482065" cy="482065"/>
              </a:xfrm>
              <a:prstGeom prst="rect">
                <a:avLst/>
              </a:prstGeom>
            </p:spPr>
          </p:pic>
        </p:grpSp>
        <p:sp>
          <p:nvSpPr>
            <p:cNvPr id="139" name="CellPhone_E8EA" title="Icon of a cellphone">
              <a:extLst>
                <a:ext uri="{FF2B5EF4-FFF2-40B4-BE49-F238E27FC236}">
                  <a16:creationId xmlns:a16="http://schemas.microsoft.com/office/drawing/2014/main" id="{0B5BA07E-8801-4BC0-A84F-0262CD21AE63}"/>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40" name="Laptop_E770" title="Icon of a laptop">
              <a:extLst>
                <a:ext uri="{FF2B5EF4-FFF2-40B4-BE49-F238E27FC236}">
                  <a16:creationId xmlns:a16="http://schemas.microsoft.com/office/drawing/2014/main" id="{6103CDD8-11B9-413D-9136-1C4DBD990D73}"/>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sp>
          <p:nvSpPr>
            <p:cNvPr id="141" name="Tablet_E70A" title="Icon of a tablet">
              <a:extLst>
                <a:ext uri="{FF2B5EF4-FFF2-40B4-BE49-F238E27FC236}">
                  <a16:creationId xmlns:a16="http://schemas.microsoft.com/office/drawing/2014/main" id="{6A992ABB-9793-4178-82CE-2520B708EF84}"/>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882">
                <a:gradFill>
                  <a:gsLst>
                    <a:gs pos="0">
                      <a:srgbClr val="505050"/>
                    </a:gs>
                    <a:gs pos="100000">
                      <a:srgbClr val="505050"/>
                    </a:gs>
                  </a:gsLst>
                </a:gradFill>
                <a:latin typeface="Segoe UI"/>
              </a:endParaRPr>
            </a:p>
          </p:txBody>
        </p:sp>
      </p:grpSp>
      <p:sp>
        <p:nvSpPr>
          <p:cNvPr id="153" name="Right Bracket 152">
            <a:extLst>
              <a:ext uri="{FF2B5EF4-FFF2-40B4-BE49-F238E27FC236}">
                <a16:creationId xmlns:a16="http://schemas.microsoft.com/office/drawing/2014/main" id="{05551C5D-8A97-4BA3-92D3-677F731879EB}"/>
              </a:ext>
            </a:extLst>
          </p:cNvPr>
          <p:cNvSpPr/>
          <p:nvPr/>
        </p:nvSpPr>
        <p:spPr>
          <a:xfrm>
            <a:off x="2286177" y="3568665"/>
            <a:ext cx="126489" cy="2407398"/>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914016">
              <a:defRPr/>
            </a:pPr>
            <a:endParaRPr lang="en-US" sz="13528">
              <a:solidFill>
                <a:srgbClr val="505050"/>
              </a:solidFill>
              <a:latin typeface="Segoe UI"/>
            </a:endParaRPr>
          </a:p>
        </p:txBody>
      </p:sp>
      <p:grpSp>
        <p:nvGrpSpPr>
          <p:cNvPr id="154" name="Group 153">
            <a:extLst>
              <a:ext uri="{FF2B5EF4-FFF2-40B4-BE49-F238E27FC236}">
                <a16:creationId xmlns:a16="http://schemas.microsoft.com/office/drawing/2014/main" id="{EAD1D1C7-45E3-4621-B4DD-18706FD5B140}"/>
              </a:ext>
            </a:extLst>
          </p:cNvPr>
          <p:cNvGrpSpPr/>
          <p:nvPr/>
        </p:nvGrpSpPr>
        <p:grpSpPr>
          <a:xfrm>
            <a:off x="3293622" y="4681174"/>
            <a:ext cx="1702827" cy="587598"/>
            <a:chOff x="3204969" y="4699961"/>
            <a:chExt cx="1703068" cy="587682"/>
          </a:xfrm>
        </p:grpSpPr>
        <p:sp>
          <p:nvSpPr>
            <p:cNvPr id="155" name="Rectangle: Rounded Corners 154">
              <a:extLst>
                <a:ext uri="{FF2B5EF4-FFF2-40B4-BE49-F238E27FC236}">
                  <a16:creationId xmlns:a16="http://schemas.microsoft.com/office/drawing/2014/main" id="{C76BC4E5-40D6-4B36-B761-21A6ADDE4FC6}"/>
                </a:ext>
              </a:extLst>
            </p:cNvPr>
            <p:cNvSpPr/>
            <p:nvPr/>
          </p:nvSpPr>
          <p:spPr bwMode="auto">
            <a:xfrm>
              <a:off x="3204969" y="4699961"/>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60" name="Rectangle: Rounded Corners 159">
              <a:extLst>
                <a:ext uri="{FF2B5EF4-FFF2-40B4-BE49-F238E27FC236}">
                  <a16:creationId xmlns:a16="http://schemas.microsoft.com/office/drawing/2014/main" id="{2F5C8490-5F12-4E36-8225-0FCCD90D6889}"/>
                </a:ext>
              </a:extLst>
            </p:cNvPr>
            <p:cNvSpPr/>
            <p:nvPr/>
          </p:nvSpPr>
          <p:spPr bwMode="auto">
            <a:xfrm>
              <a:off x="3240928" y="47444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61" name="Rectangle: Rounded Corners 160">
              <a:extLst>
                <a:ext uri="{FF2B5EF4-FFF2-40B4-BE49-F238E27FC236}">
                  <a16:creationId xmlns:a16="http://schemas.microsoft.com/office/drawing/2014/main" id="{A9E51CF9-AE9B-4B20-A2B8-64E654E556F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Gateway</a:t>
              </a:r>
            </a:p>
          </p:txBody>
        </p:sp>
        <p:sp>
          <p:nvSpPr>
            <p:cNvPr id="166" name="Move_E7C2" title="Icon of four arrows pointing away from eachother">
              <a:extLst>
                <a:ext uri="{FF2B5EF4-FFF2-40B4-BE49-F238E27FC236}">
                  <a16:creationId xmlns:a16="http://schemas.microsoft.com/office/drawing/2014/main" id="{6949797A-1F72-4826-975D-154711EF6D8B}"/>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grpSp>
        <p:nvGrpSpPr>
          <p:cNvPr id="169" name="Group 168">
            <a:extLst>
              <a:ext uri="{FF2B5EF4-FFF2-40B4-BE49-F238E27FC236}">
                <a16:creationId xmlns:a16="http://schemas.microsoft.com/office/drawing/2014/main" id="{0127EE9F-4FC0-4328-B067-7941498D5CF7}"/>
              </a:ext>
            </a:extLst>
          </p:cNvPr>
          <p:cNvGrpSpPr/>
          <p:nvPr/>
        </p:nvGrpSpPr>
        <p:grpSpPr>
          <a:xfrm>
            <a:off x="3293622" y="3816331"/>
            <a:ext cx="1702827" cy="587598"/>
            <a:chOff x="3204969" y="3834996"/>
            <a:chExt cx="1703068" cy="587682"/>
          </a:xfrm>
        </p:grpSpPr>
        <p:sp>
          <p:nvSpPr>
            <p:cNvPr id="171" name="Rectangle: Rounded Corners 170">
              <a:extLst>
                <a:ext uri="{FF2B5EF4-FFF2-40B4-BE49-F238E27FC236}">
                  <a16:creationId xmlns:a16="http://schemas.microsoft.com/office/drawing/2014/main" id="{59FBB450-280A-480A-95DA-D73F0DA555F9}"/>
                </a:ext>
              </a:extLst>
            </p:cNvPr>
            <p:cNvSpPr/>
            <p:nvPr/>
          </p:nvSpPr>
          <p:spPr bwMode="auto">
            <a:xfrm>
              <a:off x="3204969" y="3834996"/>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85" name="Rectangle: Rounded Corners 184">
              <a:extLst>
                <a:ext uri="{FF2B5EF4-FFF2-40B4-BE49-F238E27FC236}">
                  <a16:creationId xmlns:a16="http://schemas.microsoft.com/office/drawing/2014/main" id="{146A7448-D535-485C-8458-0F12E515EDE4}"/>
                </a:ext>
              </a:extLst>
            </p:cNvPr>
            <p:cNvSpPr/>
            <p:nvPr/>
          </p:nvSpPr>
          <p:spPr bwMode="auto">
            <a:xfrm>
              <a:off x="3240928" y="3879453"/>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187" name="Rectangle: Rounded Corners 186">
              <a:extLst>
                <a:ext uri="{FF2B5EF4-FFF2-40B4-BE49-F238E27FC236}">
                  <a16:creationId xmlns:a16="http://schemas.microsoft.com/office/drawing/2014/main" id="{477F3C1C-2014-4694-82DA-BC5B326211BE}"/>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r>
                <a:rPr lang="en-US" sz="1176" kern="0">
                  <a:solidFill>
                    <a:srgbClr val="FFFFFF"/>
                  </a:solidFill>
                  <a:latin typeface="Segoe UI Semibold"/>
                </a:rPr>
                <a:t>Web Access</a:t>
              </a:r>
            </a:p>
          </p:txBody>
        </p:sp>
        <p:sp>
          <p:nvSpPr>
            <p:cNvPr id="193" name="globe_2" title="Icon of a sphere made of lines">
              <a:extLst>
                <a:ext uri="{FF2B5EF4-FFF2-40B4-BE49-F238E27FC236}">
                  <a16:creationId xmlns:a16="http://schemas.microsoft.com/office/drawing/2014/main" id="{872742F3-8773-4DB5-9063-2386912F9F03}"/>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04" rIns="89606" bIns="44804" numCol="1" anchor="t" anchorCtr="0" compatLnSpc="1">
              <a:prstTxWarp prst="textNoShape">
                <a:avLst/>
              </a:prstTxWarp>
            </a:bodyPr>
            <a:lstStyle/>
            <a:p>
              <a:pPr algn="ctr" defTabSz="896030" fontAlgn="base">
                <a:defRPr/>
              </a:pPr>
              <a:endParaRPr lang="en-US" sz="1176">
                <a:solidFill>
                  <a:srgbClr val="FFFFFF"/>
                </a:solidFill>
                <a:latin typeface="Segoe UI Semibold"/>
              </a:endParaRPr>
            </a:p>
          </p:txBody>
        </p:sp>
      </p:grpSp>
      <p:sp>
        <p:nvSpPr>
          <p:cNvPr id="194" name="Rectangle 193">
            <a:extLst>
              <a:ext uri="{FF2B5EF4-FFF2-40B4-BE49-F238E27FC236}">
                <a16:creationId xmlns:a16="http://schemas.microsoft.com/office/drawing/2014/main" id="{ACC49600-A398-4E67-9952-FBE1315D793D}"/>
              </a:ext>
            </a:extLst>
          </p:cNvPr>
          <p:cNvSpPr/>
          <p:nvPr/>
        </p:nvSpPr>
        <p:spPr bwMode="auto">
          <a:xfrm>
            <a:off x="7574090" y="3424332"/>
            <a:ext cx="4101843" cy="2527918"/>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defTabSz="932114" fontAlgn="base">
              <a:spcBef>
                <a:spcPct val="0"/>
              </a:spcBef>
              <a:spcAft>
                <a:spcPct val="0"/>
              </a:spcAft>
            </a:pPr>
            <a:endParaRPr lang="en-US" sz="1372">
              <a:solidFill>
                <a:srgbClr val="505050"/>
              </a:solidFill>
              <a:latin typeface="Segoe Pro Semibold" panose="020B0702040504020203" pitchFamily="34" charset="0"/>
              <a:cs typeface="Segoe UI Light"/>
            </a:endParaRPr>
          </a:p>
        </p:txBody>
      </p:sp>
      <p:sp>
        <p:nvSpPr>
          <p:cNvPr id="195" name="Rectangle 194">
            <a:extLst>
              <a:ext uri="{FF2B5EF4-FFF2-40B4-BE49-F238E27FC236}">
                <a16:creationId xmlns:a16="http://schemas.microsoft.com/office/drawing/2014/main" id="{BEECED44-F325-4B9A-816E-C71ADF304DB7}"/>
              </a:ext>
            </a:extLst>
          </p:cNvPr>
          <p:cNvSpPr/>
          <p:nvPr/>
        </p:nvSpPr>
        <p:spPr>
          <a:xfrm>
            <a:off x="10808221" y="3615155"/>
            <a:ext cx="592810" cy="331899"/>
          </a:xfrm>
          <a:prstGeom prst="rect">
            <a:avLst/>
          </a:prstGeom>
        </p:spPr>
        <p:txBody>
          <a:bodyPr wrap="square" anchor="ctr">
            <a:spAutoFit/>
          </a:bodyPr>
          <a:lstStyle/>
          <a:p>
            <a:pPr algn="r" defTabSz="860922">
              <a:defRPr/>
            </a:pPr>
            <a:r>
              <a:rPr lang="en-US" sz="1568" dirty="0">
                <a:solidFill>
                  <a:srgbClr val="282828"/>
                </a:solidFill>
                <a:latin typeface="Segoe UI Semibold"/>
                <a:cs typeface="Segoe UI Light"/>
              </a:rPr>
              <a:t>VMs</a:t>
            </a:r>
          </a:p>
        </p:txBody>
      </p:sp>
      <p:sp>
        <p:nvSpPr>
          <p:cNvPr id="196" name="TextBox 195">
            <a:extLst>
              <a:ext uri="{FF2B5EF4-FFF2-40B4-BE49-F238E27FC236}">
                <a16:creationId xmlns:a16="http://schemas.microsoft.com/office/drawing/2014/main" id="{B1D34EA5-E1D4-4EC6-A430-6E508786741D}"/>
              </a:ext>
            </a:extLst>
          </p:cNvPr>
          <p:cNvSpPr txBox="1"/>
          <p:nvPr/>
        </p:nvSpPr>
        <p:spPr>
          <a:xfrm>
            <a:off x="7893261" y="3660415"/>
            <a:ext cx="1219027" cy="241381"/>
          </a:xfrm>
          <a:prstGeom prst="rect">
            <a:avLst/>
          </a:prstGeom>
          <a:noFill/>
        </p:spPr>
        <p:txBody>
          <a:bodyPr wrap="square" lIns="0" tIns="0" rIns="0" bIns="0" rtlCol="0">
            <a:spAutoFit/>
          </a:bodyPr>
          <a:lstStyle/>
          <a:p>
            <a:pPr defTabSz="914192">
              <a:defRPr/>
            </a:pPr>
            <a:r>
              <a:rPr lang="en-US" sz="1568" dirty="0">
                <a:solidFill>
                  <a:srgbClr val="282828"/>
                </a:solidFill>
                <a:latin typeface="Segoe UI Semibold"/>
                <a:cs typeface="Segoe UI Light"/>
              </a:rPr>
              <a:t>Azure AD</a:t>
            </a:r>
          </a:p>
        </p:txBody>
      </p:sp>
      <p:grpSp>
        <p:nvGrpSpPr>
          <p:cNvPr id="197" name="Group 196">
            <a:extLst>
              <a:ext uri="{FF2B5EF4-FFF2-40B4-BE49-F238E27FC236}">
                <a16:creationId xmlns:a16="http://schemas.microsoft.com/office/drawing/2014/main" id="{DA91497F-08EC-40AF-9380-1B21B0912679}"/>
              </a:ext>
            </a:extLst>
          </p:cNvPr>
          <p:cNvGrpSpPr/>
          <p:nvPr/>
        </p:nvGrpSpPr>
        <p:grpSpPr>
          <a:xfrm>
            <a:off x="7854523" y="3996135"/>
            <a:ext cx="3539629" cy="587598"/>
            <a:chOff x="3385136" y="2542018"/>
            <a:chExt cx="3540131" cy="587682"/>
          </a:xfrm>
        </p:grpSpPr>
        <p:grpSp>
          <p:nvGrpSpPr>
            <p:cNvPr id="198" name="Group 197">
              <a:extLst>
                <a:ext uri="{FF2B5EF4-FFF2-40B4-BE49-F238E27FC236}">
                  <a16:creationId xmlns:a16="http://schemas.microsoft.com/office/drawing/2014/main" id="{7FE55A8A-C067-40DC-BA50-28FFB0D1FBB8}"/>
                </a:ext>
              </a:extLst>
            </p:cNvPr>
            <p:cNvGrpSpPr/>
            <p:nvPr/>
          </p:nvGrpSpPr>
          <p:grpSpPr>
            <a:xfrm>
              <a:off x="3385136" y="2542018"/>
              <a:ext cx="3468213" cy="498768"/>
              <a:chOff x="7703975" y="2542018"/>
              <a:chExt cx="3468213" cy="498768"/>
            </a:xfrm>
          </p:grpSpPr>
          <p:sp>
            <p:nvSpPr>
              <p:cNvPr id="210" name="Rectangle: Rounded Corners 209">
                <a:extLst>
                  <a:ext uri="{FF2B5EF4-FFF2-40B4-BE49-F238E27FC236}">
                    <a16:creationId xmlns:a16="http://schemas.microsoft.com/office/drawing/2014/main" id="{7478AA5A-392E-46C7-95A9-9E8956166DA1}"/>
                  </a:ext>
                </a:extLst>
              </p:cNvPr>
              <p:cNvSpPr/>
              <p:nvPr/>
            </p:nvSpPr>
            <p:spPr bwMode="auto">
              <a:xfrm>
                <a:off x="7703975"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sp>
            <p:nvSpPr>
              <p:cNvPr id="211" name="Rectangle: Rounded Corners 210">
                <a:extLst>
                  <a:ext uri="{FF2B5EF4-FFF2-40B4-BE49-F238E27FC236}">
                    <a16:creationId xmlns:a16="http://schemas.microsoft.com/office/drawing/2014/main" id="{301064E2-ED56-46E1-8803-A3E44BC8F297}"/>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199" name="Group 198">
              <a:extLst>
                <a:ext uri="{FF2B5EF4-FFF2-40B4-BE49-F238E27FC236}">
                  <a16:creationId xmlns:a16="http://schemas.microsoft.com/office/drawing/2014/main" id="{46BCCDF4-0924-45A3-9275-874042674167}"/>
                </a:ext>
              </a:extLst>
            </p:cNvPr>
            <p:cNvGrpSpPr/>
            <p:nvPr/>
          </p:nvGrpSpPr>
          <p:grpSpPr>
            <a:xfrm>
              <a:off x="3421094" y="2586475"/>
              <a:ext cx="3468214" cy="498768"/>
              <a:chOff x="7703974" y="2542018"/>
              <a:chExt cx="3468214" cy="498768"/>
            </a:xfrm>
          </p:grpSpPr>
          <p:sp>
            <p:nvSpPr>
              <p:cNvPr id="208" name="Rectangle: Rounded Corners 207">
                <a:extLst>
                  <a:ext uri="{FF2B5EF4-FFF2-40B4-BE49-F238E27FC236}">
                    <a16:creationId xmlns:a16="http://schemas.microsoft.com/office/drawing/2014/main" id="{2FE2BDDF-C63A-4CE4-B00B-77B74C3DAA9B}"/>
                  </a:ext>
                </a:extLst>
              </p:cNvPr>
              <p:cNvSpPr/>
              <p:nvPr/>
            </p:nvSpPr>
            <p:spPr bwMode="auto">
              <a:xfrm>
                <a:off x="7703974"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09" name="Rectangle: Rounded Corners 208">
                <a:extLst>
                  <a:ext uri="{FF2B5EF4-FFF2-40B4-BE49-F238E27FC236}">
                    <a16:creationId xmlns:a16="http://schemas.microsoft.com/office/drawing/2014/main" id="{8CC66B49-DD9A-4C61-9DC1-2BA833AA77C9}"/>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03" name="Group 202">
              <a:extLst>
                <a:ext uri="{FF2B5EF4-FFF2-40B4-BE49-F238E27FC236}">
                  <a16:creationId xmlns:a16="http://schemas.microsoft.com/office/drawing/2014/main" id="{40702EF8-FCF6-470D-A509-33FB5E6F020A}"/>
                </a:ext>
              </a:extLst>
            </p:cNvPr>
            <p:cNvGrpSpPr/>
            <p:nvPr/>
          </p:nvGrpSpPr>
          <p:grpSpPr>
            <a:xfrm>
              <a:off x="3457053" y="2630932"/>
              <a:ext cx="3468214" cy="498768"/>
              <a:chOff x="7703974" y="2542018"/>
              <a:chExt cx="3468214" cy="498768"/>
            </a:xfrm>
          </p:grpSpPr>
          <p:sp>
            <p:nvSpPr>
              <p:cNvPr id="206" name="Rectangle: Rounded Corners 205">
                <a:extLst>
                  <a:ext uri="{FF2B5EF4-FFF2-40B4-BE49-F238E27FC236}">
                    <a16:creationId xmlns:a16="http://schemas.microsoft.com/office/drawing/2014/main" id="{F289E59D-4EAF-44A0-8AB9-09D9513691FE}"/>
                  </a:ext>
                </a:extLst>
              </p:cNvPr>
              <p:cNvSpPr/>
              <p:nvPr/>
            </p:nvSpPr>
            <p:spPr bwMode="auto">
              <a:xfrm>
                <a:off x="7703974"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Desktops</a:t>
                </a:r>
              </a:p>
            </p:txBody>
          </p:sp>
          <p:sp>
            <p:nvSpPr>
              <p:cNvPr id="207" name="Rectangle: Rounded Corners 206">
                <a:extLst>
                  <a:ext uri="{FF2B5EF4-FFF2-40B4-BE49-F238E27FC236}">
                    <a16:creationId xmlns:a16="http://schemas.microsoft.com/office/drawing/2014/main" id="{AA2BBE78-9502-4C76-92C0-C839ECF40FB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solidFill>
                      <a:srgbClr val="FFFFFF"/>
                    </a:solidFill>
                    <a:latin typeface="Segoe UI Semibold"/>
                  </a:rPr>
                  <a:t>Apps</a:t>
                </a:r>
              </a:p>
            </p:txBody>
          </p:sp>
        </p:grpSp>
      </p:grpSp>
      <p:sp>
        <p:nvSpPr>
          <p:cNvPr id="212" name="desktop" title="a desktop PC">
            <a:extLst>
              <a:ext uri="{FF2B5EF4-FFF2-40B4-BE49-F238E27FC236}">
                <a16:creationId xmlns:a16="http://schemas.microsoft.com/office/drawing/2014/main" id="{A5A79B6F-E156-4DA8-AA35-3790E8F48BE2}"/>
              </a:ext>
            </a:extLst>
          </p:cNvPr>
          <p:cNvSpPr>
            <a:spLocks noChangeAspect="1" noEditPoints="1"/>
          </p:cNvSpPr>
          <p:nvPr/>
        </p:nvSpPr>
        <p:spPr bwMode="auto">
          <a:xfrm>
            <a:off x="9004458" y="4184393"/>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gradFill>
                <a:gsLst>
                  <a:gs pos="0">
                    <a:srgbClr val="505050"/>
                  </a:gs>
                  <a:gs pos="100000">
                    <a:srgbClr val="505050"/>
                  </a:gs>
                </a:gsLst>
              </a:gradFill>
              <a:latin typeface="Segoe UI"/>
            </a:endParaRPr>
          </a:p>
        </p:txBody>
      </p:sp>
      <p:sp>
        <p:nvSpPr>
          <p:cNvPr id="213" name="GenericApp_EB3B" title="Icon of an app window">
            <a:extLst>
              <a:ext uri="{FF2B5EF4-FFF2-40B4-BE49-F238E27FC236}">
                <a16:creationId xmlns:a16="http://schemas.microsoft.com/office/drawing/2014/main" id="{3D4EF2B5-67E6-457B-BA59-22A8DEBA8BA5}"/>
              </a:ext>
            </a:extLst>
          </p:cNvPr>
          <p:cNvSpPr>
            <a:spLocks noChangeAspect="1" noEditPoints="1"/>
          </p:cNvSpPr>
          <p:nvPr/>
        </p:nvSpPr>
        <p:spPr bwMode="auto">
          <a:xfrm>
            <a:off x="10762051" y="4194194"/>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765">
              <a:solidFill>
                <a:srgbClr val="505050"/>
              </a:solidFill>
              <a:latin typeface="Segoe UI"/>
            </a:endParaRPr>
          </a:p>
        </p:txBody>
      </p:sp>
      <p:sp>
        <p:nvSpPr>
          <p:cNvPr id="215" name="Oval 214">
            <a:extLst>
              <a:ext uri="{FF2B5EF4-FFF2-40B4-BE49-F238E27FC236}">
                <a16:creationId xmlns:a16="http://schemas.microsoft.com/office/drawing/2014/main" id="{83B96B95-AE43-4734-9342-F9271D5A4289}"/>
              </a:ext>
            </a:extLst>
          </p:cNvPr>
          <p:cNvSpPr/>
          <p:nvPr/>
        </p:nvSpPr>
        <p:spPr bwMode="auto">
          <a:xfrm>
            <a:off x="9367267"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a:solidFill>
                  <a:srgbClr val="0078D4"/>
                </a:solidFill>
                <a:latin typeface="Segoe UI"/>
              </a:rPr>
              <a:t>A</a:t>
            </a:r>
          </a:p>
        </p:txBody>
      </p:sp>
      <p:grpSp>
        <p:nvGrpSpPr>
          <p:cNvPr id="218" name="Group 217">
            <a:extLst>
              <a:ext uri="{FF2B5EF4-FFF2-40B4-BE49-F238E27FC236}">
                <a16:creationId xmlns:a16="http://schemas.microsoft.com/office/drawing/2014/main" id="{4E9AEFCF-B90B-46D0-9F0D-1711BFCEDF42}"/>
              </a:ext>
            </a:extLst>
          </p:cNvPr>
          <p:cNvGrpSpPr/>
          <p:nvPr/>
        </p:nvGrpSpPr>
        <p:grpSpPr>
          <a:xfrm>
            <a:off x="7849471" y="5053562"/>
            <a:ext cx="3544680" cy="587599"/>
            <a:chOff x="7648458" y="5258366"/>
            <a:chExt cx="3545183" cy="587682"/>
          </a:xfrm>
        </p:grpSpPr>
        <p:grpSp>
          <p:nvGrpSpPr>
            <p:cNvPr id="219" name="Group 218">
              <a:extLst>
                <a:ext uri="{FF2B5EF4-FFF2-40B4-BE49-F238E27FC236}">
                  <a16:creationId xmlns:a16="http://schemas.microsoft.com/office/drawing/2014/main" id="{E2451114-7C2F-4789-A2D1-3E5A5963181B}"/>
                </a:ext>
              </a:extLst>
            </p:cNvPr>
            <p:cNvGrpSpPr/>
            <p:nvPr/>
          </p:nvGrpSpPr>
          <p:grpSpPr>
            <a:xfrm>
              <a:off x="7648458" y="5258366"/>
              <a:ext cx="3545183" cy="587682"/>
              <a:chOff x="3380084" y="2542018"/>
              <a:chExt cx="3545183" cy="587682"/>
            </a:xfrm>
          </p:grpSpPr>
          <p:grpSp>
            <p:nvGrpSpPr>
              <p:cNvPr id="227" name="Group 226">
                <a:extLst>
                  <a:ext uri="{FF2B5EF4-FFF2-40B4-BE49-F238E27FC236}">
                    <a16:creationId xmlns:a16="http://schemas.microsoft.com/office/drawing/2014/main" id="{398B3F98-FC13-4AA3-B088-62FA35AD60EE}"/>
                  </a:ext>
                </a:extLst>
              </p:cNvPr>
              <p:cNvGrpSpPr/>
              <p:nvPr/>
            </p:nvGrpSpPr>
            <p:grpSpPr>
              <a:xfrm>
                <a:off x="3380084" y="2542018"/>
                <a:ext cx="3473265" cy="498768"/>
                <a:chOff x="7698923" y="2542018"/>
                <a:chExt cx="3473265" cy="498768"/>
              </a:xfrm>
            </p:grpSpPr>
            <p:sp>
              <p:nvSpPr>
                <p:cNvPr id="239" name="Rectangle: Rounded Corners 238">
                  <a:extLst>
                    <a:ext uri="{FF2B5EF4-FFF2-40B4-BE49-F238E27FC236}">
                      <a16:creationId xmlns:a16="http://schemas.microsoft.com/office/drawing/2014/main" id="{7238F67F-8935-44A3-918D-B2B42BEC4F05}"/>
                    </a:ext>
                  </a:extLst>
                </p:cNvPr>
                <p:cNvSpPr/>
                <p:nvPr/>
              </p:nvSpPr>
              <p:spPr bwMode="auto">
                <a:xfrm>
                  <a:off x="7698923"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40" name="Rectangle: Rounded Corners 239">
                  <a:extLst>
                    <a:ext uri="{FF2B5EF4-FFF2-40B4-BE49-F238E27FC236}">
                      <a16:creationId xmlns:a16="http://schemas.microsoft.com/office/drawing/2014/main" id="{DF2E1145-B77C-484F-BAE4-B9B95C5593D9}"/>
                    </a:ext>
                  </a:extLst>
                </p:cNvPr>
                <p:cNvSpPr/>
                <p:nvPr/>
              </p:nvSpPr>
              <p:spPr bwMode="auto">
                <a:xfrm>
                  <a:off x="9541038" y="2542018"/>
                  <a:ext cx="1631150" cy="498768"/>
                </a:xfrm>
                <a:prstGeom prst="roundRect">
                  <a:avLst/>
                </a:prstGeom>
                <a:solidFill>
                  <a:schemeClr val="accent1">
                    <a:lumMod val="50000"/>
                  </a:schemeClr>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grpSp>
          <p:grpSp>
            <p:nvGrpSpPr>
              <p:cNvPr id="228" name="Group 227">
                <a:extLst>
                  <a:ext uri="{FF2B5EF4-FFF2-40B4-BE49-F238E27FC236}">
                    <a16:creationId xmlns:a16="http://schemas.microsoft.com/office/drawing/2014/main" id="{AF89E022-19C1-4857-AC3C-FA5978B7D896}"/>
                  </a:ext>
                </a:extLst>
              </p:cNvPr>
              <p:cNvGrpSpPr/>
              <p:nvPr/>
            </p:nvGrpSpPr>
            <p:grpSpPr>
              <a:xfrm>
                <a:off x="3416043" y="2586475"/>
                <a:ext cx="3473265" cy="498768"/>
                <a:chOff x="7698923" y="2542018"/>
                <a:chExt cx="3473265" cy="498768"/>
              </a:xfrm>
            </p:grpSpPr>
            <p:sp>
              <p:nvSpPr>
                <p:cNvPr id="233" name="Rectangle: Rounded Corners 232">
                  <a:extLst>
                    <a:ext uri="{FF2B5EF4-FFF2-40B4-BE49-F238E27FC236}">
                      <a16:creationId xmlns:a16="http://schemas.microsoft.com/office/drawing/2014/main" id="{0C07C966-0D62-47C1-BEC7-57085EEFA36B}"/>
                    </a:ext>
                  </a:extLst>
                </p:cNvPr>
                <p:cNvSpPr/>
                <p:nvPr/>
              </p:nvSpPr>
              <p:spPr bwMode="auto">
                <a:xfrm>
                  <a:off x="7698923"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a:solidFill>
                      <a:srgbClr val="FFFFFF"/>
                    </a:solidFill>
                    <a:latin typeface="Segoe UI Semibold"/>
                  </a:endParaRPr>
                </a:p>
              </p:txBody>
            </p:sp>
            <p:sp>
              <p:nvSpPr>
                <p:cNvPr id="238" name="Rectangle: Rounded Corners 237">
                  <a:extLst>
                    <a:ext uri="{FF2B5EF4-FFF2-40B4-BE49-F238E27FC236}">
                      <a16:creationId xmlns:a16="http://schemas.microsoft.com/office/drawing/2014/main" id="{E4A89D83-9A73-4656-9DFE-1A9DC9E17F46}"/>
                    </a:ext>
                  </a:extLst>
                </p:cNvPr>
                <p:cNvSpPr/>
                <p:nvPr/>
              </p:nvSpPr>
              <p:spPr bwMode="auto">
                <a:xfrm>
                  <a:off x="9541038" y="2542018"/>
                  <a:ext cx="1631150" cy="498768"/>
                </a:xfrm>
                <a:prstGeom prst="roundRect">
                  <a:avLst/>
                </a:prstGeom>
                <a:solidFill>
                  <a:schemeClr val="accent1">
                    <a:lumMod val="7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pPr>
                  <a:endParaRPr lang="en-US" sz="1176" kern="0" dirty="0">
                    <a:solidFill>
                      <a:srgbClr val="FFFFFF"/>
                    </a:solidFill>
                    <a:latin typeface="Segoe UI Semibold"/>
                  </a:endParaRPr>
                </a:p>
              </p:txBody>
            </p:sp>
          </p:grpSp>
          <p:grpSp>
            <p:nvGrpSpPr>
              <p:cNvPr id="229" name="Group 228">
                <a:extLst>
                  <a:ext uri="{FF2B5EF4-FFF2-40B4-BE49-F238E27FC236}">
                    <a16:creationId xmlns:a16="http://schemas.microsoft.com/office/drawing/2014/main" id="{42B8EEE7-1097-45EB-8DFE-7CDDC09BE40F}"/>
                  </a:ext>
                </a:extLst>
              </p:cNvPr>
              <p:cNvGrpSpPr/>
              <p:nvPr/>
            </p:nvGrpSpPr>
            <p:grpSpPr>
              <a:xfrm>
                <a:off x="3452002" y="2630932"/>
                <a:ext cx="3473265" cy="498768"/>
                <a:chOff x="7698923" y="2542018"/>
                <a:chExt cx="3473265" cy="498768"/>
              </a:xfrm>
            </p:grpSpPr>
            <p:sp>
              <p:nvSpPr>
                <p:cNvPr id="230" name="Rectangle: Rounded Corners 229">
                  <a:extLst>
                    <a:ext uri="{FF2B5EF4-FFF2-40B4-BE49-F238E27FC236}">
                      <a16:creationId xmlns:a16="http://schemas.microsoft.com/office/drawing/2014/main" id="{66D06351-1520-4579-A362-5A7D7ABF1FCD}"/>
                    </a:ext>
                  </a:extLst>
                </p:cNvPr>
                <p:cNvSpPr/>
                <p:nvPr/>
              </p:nvSpPr>
              <p:spPr bwMode="auto">
                <a:xfrm>
                  <a:off x="7698923"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dirty="0">
                      <a:solidFill>
                        <a:srgbClr val="FFFFFF"/>
                      </a:solidFill>
                      <a:latin typeface="Segoe UI Semibold"/>
                    </a:rPr>
                    <a:t>Active </a:t>
                  </a:r>
                </a:p>
                <a:p>
                  <a:pPr defTabSz="932114" fontAlgn="base">
                    <a:lnSpc>
                      <a:spcPct val="80000"/>
                    </a:lnSpc>
                    <a:spcBef>
                      <a:spcPct val="0"/>
                    </a:spcBef>
                    <a:spcAft>
                      <a:spcPct val="0"/>
                    </a:spcAft>
                    <a:defRPr/>
                  </a:pPr>
                  <a:r>
                    <a:rPr lang="en-US" sz="1176" kern="0" dirty="0">
                      <a:solidFill>
                        <a:srgbClr val="FFFFFF"/>
                      </a:solidFill>
                      <a:latin typeface="Segoe UI Semibold"/>
                    </a:rPr>
                    <a:t>Directory</a:t>
                  </a:r>
                </a:p>
              </p:txBody>
            </p:sp>
            <p:sp>
              <p:nvSpPr>
                <p:cNvPr id="232" name="Rectangle: Rounded Corners 231">
                  <a:extLst>
                    <a:ext uri="{FF2B5EF4-FFF2-40B4-BE49-F238E27FC236}">
                      <a16:creationId xmlns:a16="http://schemas.microsoft.com/office/drawing/2014/main" id="{E374FDDA-1362-404F-A05B-55EA340F976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176" kern="0">
                      <a:solidFill>
                        <a:srgbClr val="FFFFFF"/>
                      </a:solidFill>
                      <a:latin typeface="Segoe UI Semibold"/>
                    </a:rPr>
                    <a:t>User Profile</a:t>
                  </a:r>
                </a:p>
                <a:p>
                  <a:pPr defTabSz="932114" fontAlgn="base">
                    <a:lnSpc>
                      <a:spcPct val="80000"/>
                    </a:lnSpc>
                    <a:spcBef>
                      <a:spcPct val="0"/>
                    </a:spcBef>
                    <a:spcAft>
                      <a:spcPct val="0"/>
                    </a:spcAft>
                    <a:defRPr/>
                  </a:pPr>
                  <a:r>
                    <a:rPr lang="en-US" sz="1176" kern="0">
                      <a:solidFill>
                        <a:srgbClr val="FFFFFF"/>
                      </a:solidFill>
                      <a:latin typeface="Segoe UI Semibold"/>
                    </a:rPr>
                    <a:t>File Server</a:t>
                  </a:r>
                </a:p>
              </p:txBody>
            </p:sp>
          </p:grpSp>
        </p:grpSp>
        <p:grpSp>
          <p:nvGrpSpPr>
            <p:cNvPr id="220" name="Group 219">
              <a:extLst>
                <a:ext uri="{FF2B5EF4-FFF2-40B4-BE49-F238E27FC236}">
                  <a16:creationId xmlns:a16="http://schemas.microsoft.com/office/drawing/2014/main" id="{FB8C066A-8536-409B-8D9B-8D0FCAE1E904}"/>
                </a:ext>
              </a:extLst>
            </p:cNvPr>
            <p:cNvGrpSpPr/>
            <p:nvPr/>
          </p:nvGrpSpPr>
          <p:grpSpPr>
            <a:xfrm>
              <a:off x="8883848" y="5390849"/>
              <a:ext cx="378819" cy="378819"/>
              <a:chOff x="5564125" y="2107972"/>
              <a:chExt cx="501718" cy="501718"/>
            </a:xfrm>
          </p:grpSpPr>
          <p:sp>
            <p:nvSpPr>
              <p:cNvPr id="224" name="Diamond 223">
                <a:extLst>
                  <a:ext uri="{FF2B5EF4-FFF2-40B4-BE49-F238E27FC236}">
                    <a16:creationId xmlns:a16="http://schemas.microsoft.com/office/drawing/2014/main" id="{7AAC5F72-3489-4042-9062-88D35FA61AB8}"/>
                  </a:ext>
                </a:extLst>
              </p:cNvPr>
              <p:cNvSpPr/>
              <p:nvPr/>
            </p:nvSpPr>
            <p:spPr bwMode="auto">
              <a:xfrm>
                <a:off x="5614884" y="2192038"/>
                <a:ext cx="418055"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6" err="1">
                  <a:solidFill>
                    <a:srgbClr val="FFFFFF"/>
                  </a:solidFill>
                  <a:latin typeface="Segoe UI Semibold"/>
                  <a:ea typeface="Segoe UI" pitchFamily="34" charset="0"/>
                  <a:cs typeface="Segoe UI" pitchFamily="34" charset="0"/>
                </a:endParaRPr>
              </a:p>
            </p:txBody>
          </p:sp>
          <p:pic>
            <p:nvPicPr>
              <p:cNvPr id="226" name="Graphic 225">
                <a:extLst>
                  <a:ext uri="{FF2B5EF4-FFF2-40B4-BE49-F238E27FC236}">
                    <a16:creationId xmlns:a16="http://schemas.microsoft.com/office/drawing/2014/main" id="{2074234E-5DBA-484B-86B0-E220EE3236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25" y="2107972"/>
                <a:ext cx="501718" cy="501718"/>
              </a:xfrm>
              <a:prstGeom prst="rect">
                <a:avLst/>
              </a:prstGeom>
            </p:spPr>
          </p:pic>
        </p:grpSp>
        <p:grpSp>
          <p:nvGrpSpPr>
            <p:cNvPr id="221" name="Group 220">
              <a:extLst>
                <a:ext uri="{FF2B5EF4-FFF2-40B4-BE49-F238E27FC236}">
                  <a16:creationId xmlns:a16="http://schemas.microsoft.com/office/drawing/2014/main" id="{458905C3-024B-4FAB-B26C-E0FBF67CE0AF}"/>
                </a:ext>
              </a:extLst>
            </p:cNvPr>
            <p:cNvGrpSpPr/>
            <p:nvPr/>
          </p:nvGrpSpPr>
          <p:grpSpPr>
            <a:xfrm>
              <a:off x="10659519" y="5402721"/>
              <a:ext cx="396950" cy="355079"/>
              <a:chOff x="10723874" y="3514287"/>
              <a:chExt cx="396950" cy="355079"/>
            </a:xfrm>
          </p:grpSpPr>
          <p:sp>
            <p:nvSpPr>
              <p:cNvPr id="222" name="Hexagon 221">
                <a:extLst>
                  <a:ext uri="{FF2B5EF4-FFF2-40B4-BE49-F238E27FC236}">
                    <a16:creationId xmlns:a16="http://schemas.microsoft.com/office/drawing/2014/main" id="{E62CC497-2267-4DB5-A592-BD4A09939B17}"/>
                  </a:ext>
                </a:extLst>
              </p:cNvPr>
              <p:cNvSpPr/>
              <p:nvPr/>
            </p:nvSpPr>
            <p:spPr>
              <a:xfrm>
                <a:off x="10723874"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9642" rtlCol="0" anchor="ctr"/>
              <a:lstStyle/>
              <a:p>
                <a:pPr algn="ctr" defTabSz="914016">
                  <a:defRPr/>
                </a:pPr>
                <a:endParaRPr lang="en-US" sz="1176">
                  <a:solidFill>
                    <a:srgbClr val="FFFFFF"/>
                  </a:solidFill>
                  <a:latin typeface="Segoe UI Semibold"/>
                </a:endParaRPr>
              </a:p>
            </p:txBody>
          </p:sp>
          <p:pic>
            <p:nvPicPr>
              <p:cNvPr id="223" name="Picture 222">
                <a:extLst>
                  <a:ext uri="{FF2B5EF4-FFF2-40B4-BE49-F238E27FC236}">
                    <a16:creationId xmlns:a16="http://schemas.microsoft.com/office/drawing/2014/main" id="{D93E5CBA-5B2F-4119-98B7-DF5C8E163EBF}"/>
                  </a:ext>
                </a:extLst>
              </p:cNvPr>
              <p:cNvPicPr>
                <a:picLocks noChangeAspect="1"/>
              </p:cNvPicPr>
              <p:nvPr/>
            </p:nvPicPr>
            <p:blipFill>
              <a:blip r:embed="rId13"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p:spPr>
          </p:pic>
        </p:grpSp>
      </p:grpSp>
      <p:sp>
        <p:nvSpPr>
          <p:cNvPr id="241" name="Oval 240">
            <a:extLst>
              <a:ext uri="{FF2B5EF4-FFF2-40B4-BE49-F238E27FC236}">
                <a16:creationId xmlns:a16="http://schemas.microsoft.com/office/drawing/2014/main" id="{CF582145-7438-4186-8906-1A552D868CF9}"/>
              </a:ext>
            </a:extLst>
          </p:cNvPr>
          <p:cNvSpPr/>
          <p:nvPr/>
        </p:nvSpPr>
        <p:spPr bwMode="auto">
          <a:xfrm>
            <a:off x="11205724" y="412669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686" b="1" dirty="0">
                <a:solidFill>
                  <a:srgbClr val="0078D4"/>
                </a:solidFill>
                <a:latin typeface="Segoe UI"/>
              </a:rPr>
              <a:t>A</a:t>
            </a:r>
          </a:p>
        </p:txBody>
      </p:sp>
      <p:sp>
        <p:nvSpPr>
          <p:cNvPr id="285" name="Rectangle: Rounded Corners 284">
            <a:extLst>
              <a:ext uri="{FF2B5EF4-FFF2-40B4-BE49-F238E27FC236}">
                <a16:creationId xmlns:a16="http://schemas.microsoft.com/office/drawing/2014/main" id="{0D0BAD6C-8A34-47C3-ACD5-5089B2622FA0}"/>
              </a:ext>
            </a:extLst>
          </p:cNvPr>
          <p:cNvSpPr/>
          <p:nvPr/>
        </p:nvSpPr>
        <p:spPr bwMode="auto">
          <a:xfrm>
            <a:off x="5274993" y="557564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defTabSz="932114" fontAlgn="base">
              <a:lnSpc>
                <a:spcPct val="80000"/>
              </a:lnSpc>
              <a:spcBef>
                <a:spcPct val="0"/>
              </a:spcBef>
              <a:spcAft>
                <a:spcPct val="0"/>
              </a:spcAft>
              <a:defRPr/>
            </a:pPr>
            <a:r>
              <a:rPr lang="en-US" sz="1200" kern="0">
                <a:solidFill>
                  <a:srgbClr val="FFFFFF"/>
                </a:solidFill>
                <a:latin typeface="Segoe UI Semibold"/>
              </a:rPr>
              <a:t>Azure SQL DB</a:t>
            </a:r>
          </a:p>
        </p:txBody>
      </p:sp>
      <p:pic>
        <p:nvPicPr>
          <p:cNvPr id="287" name="Picture 2">
            <a:extLst>
              <a:ext uri="{FF2B5EF4-FFF2-40B4-BE49-F238E27FC236}">
                <a16:creationId xmlns:a16="http://schemas.microsoft.com/office/drawing/2014/main" id="{A6214EEB-B425-4718-A7F3-BD43776907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50935" y="5583424"/>
            <a:ext cx="399559" cy="422176"/>
          </a:xfrm>
          <a:prstGeom prst="rect">
            <a:avLst/>
          </a:prstGeom>
          <a:noFill/>
        </p:spPr>
      </p:pic>
      <p:grpSp>
        <p:nvGrpSpPr>
          <p:cNvPr id="302" name="Group 301">
            <a:extLst>
              <a:ext uri="{FF2B5EF4-FFF2-40B4-BE49-F238E27FC236}">
                <a16:creationId xmlns:a16="http://schemas.microsoft.com/office/drawing/2014/main" id="{FFB6F0A3-2AE2-4FB0-82E8-B56056C95F4A}"/>
              </a:ext>
            </a:extLst>
          </p:cNvPr>
          <p:cNvGrpSpPr/>
          <p:nvPr/>
        </p:nvGrpSpPr>
        <p:grpSpPr>
          <a:xfrm>
            <a:off x="4798367" y="4018105"/>
            <a:ext cx="3169574" cy="979849"/>
            <a:chOff x="4653442" y="3990201"/>
            <a:chExt cx="3170024" cy="979988"/>
          </a:xfrm>
        </p:grpSpPr>
        <p:cxnSp>
          <p:nvCxnSpPr>
            <p:cNvPr id="303" name="Straight Arrow Connector 302">
              <a:extLst>
                <a:ext uri="{FF2B5EF4-FFF2-40B4-BE49-F238E27FC236}">
                  <a16:creationId xmlns:a16="http://schemas.microsoft.com/office/drawing/2014/main" id="{23C0FEC8-69D8-4701-B62F-C320943699E2}"/>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04" name="Oval 303">
              <a:extLst>
                <a:ext uri="{FF2B5EF4-FFF2-40B4-BE49-F238E27FC236}">
                  <a16:creationId xmlns:a16="http://schemas.microsoft.com/office/drawing/2014/main" id="{2E3D1BB2-D5AF-4774-9B1A-D93FEB5F79E2}"/>
                </a:ext>
              </a:extLst>
            </p:cNvPr>
            <p:cNvSpPr/>
            <p:nvPr/>
          </p:nvSpPr>
          <p:spPr bwMode="auto">
            <a:xfrm>
              <a:off x="7200852" y="4018092"/>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dirty="0">
                  <a:solidFill>
                    <a:srgbClr val="FFFFFF"/>
                  </a:solidFill>
                  <a:latin typeface="Segoe Pro Semibold" panose="020B0702040504020203" pitchFamily="34" charset="0"/>
                  <a:cs typeface="Segoe UI Light"/>
                </a:rPr>
                <a:t>4</a:t>
              </a:r>
            </a:p>
          </p:txBody>
        </p:sp>
      </p:grpSp>
      <p:grpSp>
        <p:nvGrpSpPr>
          <p:cNvPr id="305" name="Group 304">
            <a:extLst>
              <a:ext uri="{FF2B5EF4-FFF2-40B4-BE49-F238E27FC236}">
                <a16:creationId xmlns:a16="http://schemas.microsoft.com/office/drawing/2014/main" id="{7A8B8119-128F-45CF-AC3E-C1C0620FDCF8}"/>
              </a:ext>
            </a:extLst>
          </p:cNvPr>
          <p:cNvGrpSpPr/>
          <p:nvPr/>
        </p:nvGrpSpPr>
        <p:grpSpPr>
          <a:xfrm>
            <a:off x="6796331" y="4397153"/>
            <a:ext cx="1273956" cy="622271"/>
            <a:chOff x="6679353" y="4411624"/>
            <a:chExt cx="1274136" cy="622360"/>
          </a:xfrm>
        </p:grpSpPr>
        <p:cxnSp>
          <p:nvCxnSpPr>
            <p:cNvPr id="306" name="Straight Arrow Connector 305">
              <a:extLst>
                <a:ext uri="{FF2B5EF4-FFF2-40B4-BE49-F238E27FC236}">
                  <a16:creationId xmlns:a16="http://schemas.microsoft.com/office/drawing/2014/main" id="{92C91889-D8C9-46A9-8390-986D19364DC0}"/>
                </a:ext>
              </a:extLst>
            </p:cNvPr>
            <p:cNvCxnSpPr>
              <a:cxnSpLocks/>
              <a:endCxn id="121" idx="3"/>
            </p:cNvCxnSpPr>
            <p:nvPr/>
          </p:nvCxnSpPr>
          <p:spPr>
            <a:xfrm flipH="1">
              <a:off x="6679353" y="4411624"/>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07" name="Oval 306">
              <a:extLst>
                <a:ext uri="{FF2B5EF4-FFF2-40B4-BE49-F238E27FC236}">
                  <a16:creationId xmlns:a16="http://schemas.microsoft.com/office/drawing/2014/main" id="{7AD22F3E-DE95-4C38-8AB0-8BF0FA543E5A}"/>
                </a:ext>
              </a:extLst>
            </p:cNvPr>
            <p:cNvSpPr/>
            <p:nvPr/>
          </p:nvSpPr>
          <p:spPr bwMode="auto">
            <a:xfrm>
              <a:off x="7255316" y="4557106"/>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algn="ctr" defTabSz="932114" fontAlgn="base">
                <a:spcBef>
                  <a:spcPct val="0"/>
                </a:spcBef>
                <a:spcAft>
                  <a:spcPct val="0"/>
                </a:spcAft>
                <a:defRPr/>
              </a:pPr>
              <a:r>
                <a:rPr lang="en-US" sz="1050">
                  <a:solidFill>
                    <a:srgbClr val="FFFFFF"/>
                  </a:solidFill>
                  <a:latin typeface="Segoe Pro Semibold" panose="020B0702040504020203" pitchFamily="34" charset="0"/>
                  <a:cs typeface="Segoe UI Light"/>
                </a:rPr>
                <a:t>0</a:t>
              </a:r>
            </a:p>
          </p:txBody>
        </p:sp>
      </p:grpSp>
      <p:grpSp>
        <p:nvGrpSpPr>
          <p:cNvPr id="308" name="Group 307">
            <a:extLst>
              <a:ext uri="{FF2B5EF4-FFF2-40B4-BE49-F238E27FC236}">
                <a16:creationId xmlns:a16="http://schemas.microsoft.com/office/drawing/2014/main" id="{24B58AF6-40BF-431F-9934-DD932F1FD58A}"/>
              </a:ext>
            </a:extLst>
          </p:cNvPr>
          <p:cNvGrpSpPr/>
          <p:nvPr/>
        </p:nvGrpSpPr>
        <p:grpSpPr>
          <a:xfrm>
            <a:off x="7152375" y="2574587"/>
            <a:ext cx="187551" cy="3799596"/>
            <a:chOff x="2849277" y="1648178"/>
            <a:chExt cx="187578" cy="3892279"/>
          </a:xfrm>
        </p:grpSpPr>
        <p:cxnSp>
          <p:nvCxnSpPr>
            <p:cNvPr id="309" name="Straight Connector 308">
              <a:extLst>
                <a:ext uri="{FF2B5EF4-FFF2-40B4-BE49-F238E27FC236}">
                  <a16:creationId xmlns:a16="http://schemas.microsoft.com/office/drawing/2014/main" id="{5A6F4F92-B3F8-4A3A-A453-7DDBDA96B2C7}"/>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10" name="Rectangle 309">
              <a:extLst>
                <a:ext uri="{FF2B5EF4-FFF2-40B4-BE49-F238E27FC236}">
                  <a16:creationId xmlns:a16="http://schemas.microsoft.com/office/drawing/2014/main" id="{F936EAE5-71A7-4986-BD02-B091F5F19513}"/>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algn="ctr" defTabSz="914192">
                <a:defRPr/>
              </a:pPr>
              <a:r>
                <a:rPr lang="en-US" sz="1176" dirty="0">
                  <a:solidFill>
                    <a:srgbClr val="282828"/>
                  </a:solidFill>
                  <a:latin typeface="Segoe UI Semibold"/>
                  <a:cs typeface="Segoe UI Light"/>
                </a:rPr>
                <a:t>FIREWALL</a:t>
              </a:r>
              <a:endParaRPr lang="en-US" sz="1176" dirty="0">
                <a:solidFill>
                  <a:srgbClr val="282828"/>
                </a:solidFill>
                <a:latin typeface="Segoe UI Semibold"/>
              </a:endParaRPr>
            </a:p>
          </p:txBody>
        </p:sp>
      </p:grpSp>
      <p:sp>
        <p:nvSpPr>
          <p:cNvPr id="311" name="Rectangle 310">
            <a:extLst>
              <a:ext uri="{FF2B5EF4-FFF2-40B4-BE49-F238E27FC236}">
                <a16:creationId xmlns:a16="http://schemas.microsoft.com/office/drawing/2014/main" id="{E6E75654-3C4C-427B-8192-7814C9DD000E}"/>
              </a:ext>
            </a:extLst>
          </p:cNvPr>
          <p:cNvSpPr/>
          <p:nvPr/>
        </p:nvSpPr>
        <p:spPr bwMode="auto">
          <a:xfrm>
            <a:off x="7551680" y="3424332"/>
            <a:ext cx="4101843" cy="2527918"/>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242" name="Group 241">
            <a:extLst>
              <a:ext uri="{FF2B5EF4-FFF2-40B4-BE49-F238E27FC236}">
                <a16:creationId xmlns:a16="http://schemas.microsoft.com/office/drawing/2014/main" id="{083F8823-7C30-4389-B285-84DE3053C157}"/>
              </a:ext>
            </a:extLst>
          </p:cNvPr>
          <p:cNvGrpSpPr/>
          <p:nvPr/>
        </p:nvGrpSpPr>
        <p:grpSpPr>
          <a:xfrm>
            <a:off x="7515670" y="3215014"/>
            <a:ext cx="378766" cy="378765"/>
            <a:chOff x="5564119" y="2081144"/>
            <a:chExt cx="501718" cy="501718"/>
          </a:xfrm>
        </p:grpSpPr>
        <p:sp>
          <p:nvSpPr>
            <p:cNvPr id="243" name="Diamond 242">
              <a:extLst>
                <a:ext uri="{FF2B5EF4-FFF2-40B4-BE49-F238E27FC236}">
                  <a16:creationId xmlns:a16="http://schemas.microsoft.com/office/drawing/2014/main" id="{3B517C6C-F47C-4189-AB47-C938CFE42F07}"/>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52" name="Graphic 251">
              <a:extLst>
                <a:ext uri="{FF2B5EF4-FFF2-40B4-BE49-F238E27FC236}">
                  <a16:creationId xmlns:a16="http://schemas.microsoft.com/office/drawing/2014/main" id="{54D35D37-9EB1-440C-BE8C-D0FB5CB5D5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4119" y="2081144"/>
              <a:ext cx="501718" cy="501718"/>
            </a:xfrm>
            <a:prstGeom prst="rect">
              <a:avLst/>
            </a:prstGeom>
          </p:spPr>
        </p:pic>
      </p:grpSp>
      <p:sp>
        <p:nvSpPr>
          <p:cNvPr id="312" name="Lock" title="Icon of a padlock">
            <a:extLst>
              <a:ext uri="{FF2B5EF4-FFF2-40B4-BE49-F238E27FC236}">
                <a16:creationId xmlns:a16="http://schemas.microsoft.com/office/drawing/2014/main" id="{B4C4FC70-5229-46DF-BFAE-79E2FB755967}"/>
              </a:ext>
            </a:extLst>
          </p:cNvPr>
          <p:cNvSpPr>
            <a:spLocks noChangeAspect="1" noEditPoints="1"/>
          </p:cNvSpPr>
          <p:nvPr/>
        </p:nvSpPr>
        <p:spPr bwMode="auto">
          <a:xfrm>
            <a:off x="7622305" y="6060523"/>
            <a:ext cx="176365" cy="24649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algn="ctr" defTabSz="896030" fontAlgn="base">
              <a:defRPr/>
            </a:pPr>
            <a:endParaRPr lang="en-US" sz="1666">
              <a:solidFill>
                <a:srgbClr val="505050"/>
              </a:solidFill>
              <a:latin typeface="Segoe UI"/>
            </a:endParaRPr>
          </a:p>
        </p:txBody>
      </p:sp>
    </p:spTree>
    <p:extLst>
      <p:ext uri="{BB962C8B-B14F-4D97-AF65-F5344CB8AC3E}">
        <p14:creationId xmlns:p14="http://schemas.microsoft.com/office/powerpoint/2010/main" val="203529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animEffect transition="in" filter="fade">
                                      <p:cBhvr>
                                        <p:cTn id="7" dur="500"/>
                                        <p:tgtEl>
                                          <p:spTgt spid="217">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17">
                                            <p:txEl>
                                              <p:pRg st="1" end="1"/>
                                            </p:txEl>
                                          </p:spTgt>
                                        </p:tgtEl>
                                        <p:attrNameLst>
                                          <p:attrName>style.visibility</p:attrName>
                                        </p:attrNameLst>
                                      </p:cBhvr>
                                      <p:to>
                                        <p:strVal val="visible"/>
                                      </p:to>
                                    </p:set>
                                    <p:animEffect transition="in" filter="fade">
                                      <p:cBhvr>
                                        <p:cTn id="14" dur="500"/>
                                        <p:tgtEl>
                                          <p:spTgt spid="21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7">
                                            <p:txEl>
                                              <p:pRg st="2" end="2"/>
                                            </p:txEl>
                                          </p:spTgt>
                                        </p:tgtEl>
                                        <p:attrNameLst>
                                          <p:attrName>style.visibility</p:attrName>
                                        </p:attrNameLst>
                                      </p:cBhvr>
                                      <p:to>
                                        <p:strVal val="visible"/>
                                      </p:to>
                                    </p:set>
                                    <p:animEffect transition="in" filter="fade">
                                      <p:cBhvr>
                                        <p:cTn id="19" dur="500"/>
                                        <p:tgtEl>
                                          <p:spTgt spid="21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1"/>
                                        </p:tgtEl>
                                        <p:attrNameLst>
                                          <p:attrName>style.visibility</p:attrName>
                                        </p:attrNameLst>
                                      </p:cBhvr>
                                      <p:to>
                                        <p:strVal val="visible"/>
                                      </p:to>
                                    </p:set>
                                    <p:animEffect transition="in" filter="fade">
                                      <p:cBhvr>
                                        <p:cTn id="22" dur="500"/>
                                        <p:tgtEl>
                                          <p:spTgt spid="3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2"/>
                                        </p:tgtEl>
                                        <p:attrNameLst>
                                          <p:attrName>style.visibility</p:attrName>
                                        </p:attrNameLst>
                                      </p:cBhvr>
                                      <p:to>
                                        <p:strVal val="visible"/>
                                      </p:to>
                                    </p:set>
                                    <p:animEffect transition="in" filter="fade">
                                      <p:cBhvr>
                                        <p:cTn id="25"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5800239" y="252847"/>
            <a:ext cx="5248762" cy="328295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400" rtl="0" eaLnBrk="0" fontAlgn="base" latinLnBrk="0" hangingPunct="0">
              <a:lnSpc>
                <a:spcPct val="100000"/>
              </a:lnSpc>
              <a:spcBef>
                <a:spcPts val="800"/>
              </a:spcBef>
              <a:buClrTx/>
              <a:buSzTx/>
              <a:buFontTx/>
              <a:buNone/>
              <a:tabLst/>
              <a:defRPr/>
            </a:pPr>
            <a:r>
              <a:rPr kumimoji="0" lang="en-US" altLang="en-US" sz="2000" b="0" i="0" u="none" strike="noStrike" kern="1200" cap="none" spc="0" normalizeH="0" baseline="0" noProof="0" dirty="0">
                <a:ln>
                  <a:noFill/>
                </a:ln>
                <a:solidFill>
                  <a:schemeClr val="accent1"/>
                </a:solidFill>
                <a:effectLst/>
                <a:uLnTx/>
                <a:uFillTx/>
                <a:latin typeface="+mj-lt"/>
                <a:ea typeface="+mn-ea"/>
                <a:cs typeface="+mn-cs"/>
              </a:rPr>
              <a:t>Clients in WVD</a:t>
            </a:r>
          </a:p>
          <a:p>
            <a:pPr marR="0" lvl="0" algn="l" defTabSz="914400" rtl="0" eaLnBrk="0" fontAlgn="base" latinLnBrk="0" hangingPunct="0">
              <a:lnSpc>
                <a:spcPct val="100000"/>
              </a:lnSpc>
              <a:spcBef>
                <a:spcPts val="800"/>
              </a:spcBef>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Segoe UI"/>
                <a:ea typeface="+mn-ea"/>
                <a:cs typeface="+mn-cs"/>
              </a:rPr>
              <a:t>Customers are eligible to access Windows 10 single and multi session and Windows 7 with Windows Virtual Desktop (WVD) if they have one of the following licenses*:</a:t>
            </a:r>
            <a:endParaRPr lang="en-US" altLang="en-US" sz="1400" b="0" i="0" u="none" strike="noStrike" kern="1200" cap="none" spc="0" normalizeH="0" baseline="0" noProof="0" dirty="0">
              <a:ln>
                <a:noFill/>
              </a:ln>
              <a:solidFill>
                <a:srgbClr val="000000"/>
              </a:solidFill>
              <a:effectLst/>
              <a:uLnTx/>
              <a:uFillTx/>
              <a:latin typeface="Segoe UI"/>
              <a:cs typeface="Segoe UI"/>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E3/</a:t>
            </a:r>
            <a:r>
              <a:rPr lang="en-US" altLang="en-US" sz="1400" dirty="0">
                <a:solidFill>
                  <a:srgbClr val="000000"/>
                </a:solidFill>
                <a:latin typeface="+mj-lt"/>
              </a:rPr>
              <a:t>E5</a:t>
            </a:r>
            <a:endParaRPr lang="en-US" altLang="en-US" sz="1400" dirty="0">
              <a:solidFill>
                <a:srgbClr val="000000"/>
              </a:solidFill>
              <a:latin typeface="+mj-lt"/>
              <a:cs typeface="Segoe UI Semibold"/>
            </a:endParaRPr>
          </a:p>
          <a:p>
            <a:pPr marL="182880" lvl="1" indent="-182880" defTabSz="914400">
              <a:spcBef>
                <a:spcPts val="800"/>
              </a:spcBef>
              <a:buFont typeface="Arial" panose="020B0604020202020204" pitchFamily="34" charset="0"/>
              <a:buChar char="•"/>
              <a:defRPr/>
            </a:pPr>
            <a:r>
              <a:rPr lang="en-US" altLang="en-US" sz="1400" dirty="0">
                <a:solidFill>
                  <a:srgbClr val="000000"/>
                </a:solidFill>
                <a:latin typeface="+mj-lt"/>
              </a:rPr>
              <a:t>Microsoft</a:t>
            </a:r>
            <a:r>
              <a:rPr kumimoji="0" lang="en-US" altLang="en-US" sz="1400" i="0" u="none" strike="noStrike" kern="1200" cap="none" spc="0" normalizeH="0" baseline="0" noProof="0" dirty="0">
                <a:ln>
                  <a:noFill/>
                </a:ln>
                <a:solidFill>
                  <a:srgbClr val="000000"/>
                </a:solidFill>
                <a:effectLst/>
                <a:uLnTx/>
                <a:uFillTx/>
                <a:latin typeface="+mj-lt"/>
                <a:ea typeface="+mn-ea"/>
                <a:cs typeface="+mn-cs"/>
              </a:rPr>
              <a:t> 365 </a:t>
            </a:r>
            <a:r>
              <a:rPr lang="en-US" altLang="en-US" sz="1400" dirty="0">
                <a:solidFill>
                  <a:srgbClr val="000000"/>
                </a:solidFill>
                <a:latin typeface="+mj-lt"/>
              </a:rPr>
              <a:t>A3/A5/Student Use Benefits</a:t>
            </a:r>
            <a:endParaRPr lang="en-US" dirty="0">
              <a:ea typeface="+mn-ea"/>
              <a:cs typeface="+mn-cs"/>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F1</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Microsoft 365 Business</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Enterprise E3/E5</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Education A3/A5</a:t>
            </a:r>
            <a:endParaRPr lang="en-US" altLang="en-US" sz="1400" i="0" u="none" strike="noStrike" kern="1200" cap="none" spc="0" normalizeH="0" baseline="0" noProof="0" dirty="0">
              <a:ln>
                <a:noFill/>
              </a:ln>
              <a:solidFill>
                <a:srgbClr val="000000"/>
              </a:solidFill>
              <a:effectLst/>
              <a:uLnTx/>
              <a:uFillTx/>
              <a:latin typeface="+mj-lt"/>
              <a:cs typeface="Segoe UI Semibold"/>
            </a:endParaRPr>
          </a:p>
          <a:p>
            <a:pPr marL="182880" lvl="1" indent="-182880" defTabSz="914400" eaLnBrk="0" fontAlgn="base" hangingPunct="0">
              <a:spcBef>
                <a:spcPts val="800"/>
              </a:spcBef>
              <a:buFont typeface="Arial" panose="020B0604020202020204" pitchFamily="34" charset="0"/>
              <a:buChar char="•"/>
              <a:defRPr/>
            </a:pPr>
            <a:r>
              <a:rPr kumimoji="0" lang="en-US" altLang="en-US" sz="1400" i="0" u="none" strike="noStrike" kern="1200" cap="none" spc="0" normalizeH="0" baseline="0" noProof="0" dirty="0">
                <a:ln>
                  <a:noFill/>
                </a:ln>
                <a:solidFill>
                  <a:srgbClr val="000000"/>
                </a:solidFill>
                <a:effectLst/>
                <a:uLnTx/>
                <a:uFillTx/>
                <a:latin typeface="+mj-lt"/>
                <a:ea typeface="+mn-ea"/>
                <a:cs typeface="+mn-cs"/>
              </a:rPr>
              <a:t>Windows 10 VDA per user</a:t>
            </a:r>
            <a:endParaRPr lang="en-US" altLang="en-US" sz="1400" i="0" u="none" strike="noStrike" kern="1200" cap="none" spc="0" normalizeH="0" baseline="0" noProof="0" dirty="0">
              <a:ln>
                <a:noFill/>
              </a:ln>
              <a:solidFill>
                <a:srgbClr val="000000"/>
              </a:solidFill>
              <a:effectLst/>
              <a:uLnTx/>
              <a:uFillTx/>
              <a:latin typeface="+mj-lt"/>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588263" y="2227082"/>
            <a:ext cx="3183637" cy="2400657"/>
          </a:xfrm>
        </p:spPr>
        <p:txBody>
          <a:bodyPr/>
          <a:lstStyle/>
          <a:p>
            <a:r>
              <a:rPr lang="en-US" sz="3200" dirty="0"/>
              <a:t>Many Clients are already eligible for WVD</a:t>
            </a:r>
            <a:br>
              <a:rPr lang="en-US" sz="3200" dirty="0"/>
            </a:br>
            <a:br>
              <a:rPr lang="en-US" sz="2000" dirty="0"/>
            </a:br>
            <a:r>
              <a:rPr lang="en-US" sz="2000" dirty="0" err="1">
                <a:solidFill>
                  <a:schemeClr val="bg1"/>
                </a:solidFill>
                <a:latin typeface="+mn-lt"/>
              </a:rPr>
              <a:t>WVD</a:t>
            </a:r>
            <a:r>
              <a:rPr lang="en-US" sz="2000" dirty="0">
                <a:solidFill>
                  <a:schemeClr val="bg1"/>
                </a:solidFill>
                <a:latin typeface="+mn-lt"/>
              </a:rPr>
              <a:t> Licensing Requirements</a:t>
            </a:r>
            <a:endParaRPr lang="en-US" dirty="0">
              <a:solidFill>
                <a:schemeClr val="bg1"/>
              </a:solidFill>
              <a:latin typeface="+mn-lt"/>
            </a:endParaRP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5800238" y="3974065"/>
            <a:ext cx="5248763" cy="173380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400" rtl="0" eaLnBrk="0" fontAlgn="base" latinLnBrk="0" hangingPunct="0">
              <a:lnSpc>
                <a:spcPct val="100000"/>
              </a:lnSpc>
              <a:spcBef>
                <a:spcPts val="800"/>
              </a:spcBef>
              <a:buClrTx/>
              <a:buSzTx/>
              <a:buFontTx/>
              <a:buNone/>
              <a:tabLst/>
              <a:defRPr/>
            </a:pPr>
            <a:r>
              <a:rPr kumimoji="0" lang="en-US" altLang="en-US" sz="2000" b="0" i="0" u="none" strike="noStrike" kern="1200" cap="none" spc="0" normalizeH="0" baseline="0" noProof="0" dirty="0">
                <a:ln>
                  <a:noFill/>
                </a:ln>
                <a:solidFill>
                  <a:schemeClr val="accent1"/>
                </a:solidFill>
                <a:effectLst/>
                <a:uLnTx/>
                <a:uFillTx/>
                <a:latin typeface="+mj-lt"/>
                <a:ea typeface="+mn-ea"/>
                <a:cs typeface="+mn-cs"/>
              </a:rPr>
              <a:t>Servers in WVD</a:t>
            </a:r>
          </a:p>
          <a:p>
            <a:pPr lvl="0" defTabSz="914400" eaLnBrk="0" fontAlgn="base" hangingPunct="0">
              <a:spcBef>
                <a:spcPts val="800"/>
              </a:spcBef>
              <a:defRPr/>
            </a:pPr>
            <a:r>
              <a:rPr lang="en-US" altLang="en-US" sz="1400" dirty="0">
                <a:solidFill>
                  <a:srgbClr val="000000"/>
                </a:solidFill>
              </a:rPr>
              <a:t>Customers are eligible to access Server workloads with Windows Virtual Desktop (WVD) if they have one of the following licenses:</a:t>
            </a:r>
          </a:p>
          <a:p>
            <a:pPr marL="182880" lvl="1" indent="-182880" defTabSz="914400" eaLnBrk="0" fontAlgn="base" hangingPunct="0">
              <a:spcBef>
                <a:spcPts val="800"/>
              </a:spcBef>
              <a:buFont typeface="Arial" panose="020B0604020202020204" pitchFamily="34" charset="0"/>
              <a:buChar char="•"/>
              <a:defRPr/>
            </a:pPr>
            <a:r>
              <a:rPr lang="en-US" altLang="en-US" sz="1400" dirty="0">
                <a:solidFill>
                  <a:srgbClr val="000000"/>
                </a:solidFill>
                <a:latin typeface="+mj-lt"/>
              </a:rPr>
              <a:t>RDS CAL license with active Software Assurance (SA)</a:t>
            </a:r>
            <a:endParaRPr lang="en-US" altLang="en-US" sz="1400" dirty="0">
              <a:solidFill>
                <a:srgbClr val="000000"/>
              </a:solidFill>
              <a:latin typeface="+mj-lt"/>
              <a:cs typeface="Segoe UI Semibold"/>
            </a:endParaRPr>
          </a:p>
          <a:p>
            <a:pPr marL="0" lvl="1" defTabSz="914400" eaLnBrk="0" fontAlgn="base" hangingPunct="0">
              <a:spcBef>
                <a:spcPts val="800"/>
              </a:spcBef>
              <a:defRPr/>
            </a:pPr>
            <a:endParaRPr kumimoji="0" lang="en-US" altLang="en-US" sz="1400" b="0" i="1" u="none" strike="noStrike" kern="1200" cap="none" spc="0" normalizeH="0" baseline="0" noProof="0" dirty="0">
              <a:ln>
                <a:noFill/>
              </a:ln>
              <a:solidFill>
                <a:srgbClr val="000000"/>
              </a:solidFill>
              <a:effectLst/>
              <a:uLnTx/>
              <a:uFillTx/>
              <a:latin typeface="+mj-lt"/>
              <a:ea typeface="+mn-ea"/>
              <a:cs typeface="+mn-cs"/>
            </a:endParaRPr>
          </a:p>
          <a:p>
            <a:pPr marL="0" lvl="1" defTabSz="914400" eaLnBrk="0" fontAlgn="base" hangingPunct="0">
              <a:spcBef>
                <a:spcPts val="800"/>
              </a:spcBef>
              <a:defRPr/>
            </a:pPr>
            <a:r>
              <a:rPr kumimoji="0" lang="en-US" altLang="en-US" sz="1000" b="0" i="1" u="none" strike="noStrike" kern="1200" cap="none" spc="0" normalizeH="0" baseline="0" noProof="0" dirty="0">
                <a:ln>
                  <a:noFill/>
                </a:ln>
                <a:solidFill>
                  <a:srgbClr val="000000"/>
                </a:solidFill>
                <a:effectLst/>
                <a:uLnTx/>
                <a:uFillTx/>
                <a:latin typeface="Segoe UI"/>
                <a:ea typeface="+mn-ea"/>
                <a:cs typeface="+mn-cs"/>
              </a:rPr>
              <a:t>.</a:t>
            </a:r>
            <a:endParaRPr lang="en-US" altLang="en-US" sz="1000" b="0" i="1" u="none" strike="noStrike" kern="1200" cap="none" spc="0" normalizeH="0" baseline="0" noProof="0" dirty="0">
              <a:ln>
                <a:noFill/>
              </a:ln>
              <a:solidFill>
                <a:srgbClr val="000000"/>
              </a:solidFill>
              <a:effectLst/>
              <a:uLnTx/>
              <a:uFillTx/>
              <a:latin typeface="Segoe UI"/>
              <a:cs typeface="Segoe UI"/>
            </a:endParaRPr>
          </a:p>
        </p:txBody>
      </p:sp>
      <p:cxnSp>
        <p:nvCxnSpPr>
          <p:cNvPr id="38" name="Straight Connector 37">
            <a:extLst>
              <a:ext uri="{FF2B5EF4-FFF2-40B4-BE49-F238E27FC236}">
                <a16:creationId xmlns:a16="http://schemas.microsoft.com/office/drawing/2014/main" id="{FFC4D8ED-E985-4471-AE46-76B40D01D5CA}"/>
              </a:ext>
            </a:extLst>
          </p:cNvPr>
          <p:cNvCxnSpPr>
            <a:cxnSpLocks/>
          </p:cNvCxnSpPr>
          <p:nvPr/>
        </p:nvCxnSpPr>
        <p:spPr>
          <a:xfrm>
            <a:off x="5800238" y="3647209"/>
            <a:ext cx="5553562" cy="0"/>
          </a:xfrm>
          <a:prstGeom prst="line">
            <a:avLst/>
          </a:prstGeom>
          <a:ln w="6350" cap="rnd">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00BE130-84E4-493A-B2E5-8068E6ACC959}"/>
              </a:ext>
            </a:extLst>
          </p:cNvPr>
          <p:cNvGrpSpPr/>
          <p:nvPr/>
        </p:nvGrpSpPr>
        <p:grpSpPr>
          <a:xfrm>
            <a:off x="4712279" y="214747"/>
            <a:ext cx="803434" cy="803434"/>
            <a:chOff x="4053276" y="773630"/>
            <a:chExt cx="803434" cy="803434"/>
          </a:xfrm>
        </p:grpSpPr>
        <p:sp>
          <p:nvSpPr>
            <p:cNvPr id="11" name="Oval 10">
              <a:extLst>
                <a:ext uri="{FF2B5EF4-FFF2-40B4-BE49-F238E27FC236}">
                  <a16:creationId xmlns:a16="http://schemas.microsoft.com/office/drawing/2014/main" id="{9F731DB8-91D1-4E03-B33A-42B385B78B07}"/>
                </a:ext>
              </a:extLst>
            </p:cNvPr>
            <p:cNvSpPr/>
            <p:nvPr/>
          </p:nvSpPr>
          <p:spPr bwMode="auto">
            <a:xfrm>
              <a:off x="4053276" y="773630"/>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7" name="monitor" title="Icon of a monitor">
              <a:extLst>
                <a:ext uri="{FF2B5EF4-FFF2-40B4-BE49-F238E27FC236}">
                  <a16:creationId xmlns:a16="http://schemas.microsoft.com/office/drawing/2014/main" id="{4872B0FF-9F2B-4974-AC5D-175B98DA4FC0}"/>
                </a:ext>
              </a:extLst>
            </p:cNvPr>
            <p:cNvSpPr>
              <a:spLocks noChangeAspect="1" noEditPoints="1"/>
            </p:cNvSpPr>
            <p:nvPr/>
          </p:nvSpPr>
          <p:spPr bwMode="auto">
            <a:xfrm>
              <a:off x="4267084" y="1031335"/>
              <a:ext cx="375818" cy="28802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ctr" defTabSz="878379" rtl="0" eaLnBrk="1" fontAlgn="base"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63797C75-56EC-4E31-B1EA-5827469711D5}"/>
              </a:ext>
            </a:extLst>
          </p:cNvPr>
          <p:cNvGrpSpPr/>
          <p:nvPr/>
        </p:nvGrpSpPr>
        <p:grpSpPr>
          <a:xfrm>
            <a:off x="4712279" y="3933066"/>
            <a:ext cx="803434" cy="803434"/>
            <a:chOff x="4053276" y="4248755"/>
            <a:chExt cx="803434" cy="803434"/>
          </a:xfrm>
        </p:grpSpPr>
        <p:sp>
          <p:nvSpPr>
            <p:cNvPr id="13" name="Oval 12">
              <a:extLst>
                <a:ext uri="{FF2B5EF4-FFF2-40B4-BE49-F238E27FC236}">
                  <a16:creationId xmlns:a16="http://schemas.microsoft.com/office/drawing/2014/main" id="{B6AF430A-984F-4C96-9761-DF6EDD20E4C0}"/>
                </a:ext>
              </a:extLst>
            </p:cNvPr>
            <p:cNvSpPr/>
            <p:nvPr/>
          </p:nvSpPr>
          <p:spPr bwMode="auto">
            <a:xfrm>
              <a:off x="4053276" y="4248755"/>
              <a:ext cx="803434" cy="803434"/>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8" name="server" title="Icon of a server tower">
              <a:extLst>
                <a:ext uri="{FF2B5EF4-FFF2-40B4-BE49-F238E27FC236}">
                  <a16:creationId xmlns:a16="http://schemas.microsoft.com/office/drawing/2014/main" id="{404D31BF-42A5-439E-948F-65CB362582E7}"/>
                </a:ext>
              </a:extLst>
            </p:cNvPr>
            <p:cNvSpPr>
              <a:spLocks noChangeAspect="1" noEditPoints="1"/>
            </p:cNvSpPr>
            <p:nvPr/>
          </p:nvSpPr>
          <p:spPr bwMode="auto">
            <a:xfrm>
              <a:off x="4352272" y="4435751"/>
              <a:ext cx="207607" cy="39432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D1784155-2DE7-471C-AD9B-7D688D65A637}"/>
              </a:ext>
            </a:extLst>
          </p:cNvPr>
          <p:cNvSpPr/>
          <p:nvPr/>
        </p:nvSpPr>
        <p:spPr>
          <a:xfrm>
            <a:off x="4712279" y="5530870"/>
            <a:ext cx="6997045" cy="877163"/>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ctr" defTabSz="1219847" rtl="0" eaLnBrk="1" fontAlgn="auto" latinLnBrk="0" hangingPunct="1">
              <a:lnSpc>
                <a:spcPct val="100000"/>
              </a:lnSpc>
              <a:spcBef>
                <a:spcPct val="0"/>
              </a:spcBef>
              <a:spcAft>
                <a:spcPts val="588"/>
              </a:spcAft>
              <a:buClrTx/>
              <a:buSzTx/>
              <a:buFontTx/>
              <a:buNone/>
              <a:tabLst/>
              <a:defRPr/>
            </a:pPr>
            <a:r>
              <a:rPr lang="en-US" sz="1800">
                <a:solidFill>
                  <a:srgbClr val="000000"/>
                </a:solidFill>
              </a:rPr>
              <a:t>Customers pay for the virtual machines (VMs), storage, and networking consumed when the users are using the service</a:t>
            </a:r>
          </a:p>
          <a:p>
            <a:pPr marL="0" marR="0" lvl="0" indent="0" algn="l" defTabSz="914102" rtl="0" eaLnBrk="1" fontAlgn="base" latinLnBrk="0" hangingPunct="1">
              <a:lnSpc>
                <a:spcPct val="100000"/>
              </a:lnSpc>
              <a:spcBef>
                <a:spcPts val="0"/>
              </a:spcBef>
              <a:spcAft>
                <a:spcPts val="0"/>
              </a:spcAft>
              <a:buClrTx/>
              <a:buSzTx/>
              <a:buFontTx/>
              <a:buNone/>
              <a:tabLst/>
              <a:defRPr/>
            </a:pPr>
            <a:endParaRPr kumimoji="0" lang="en-US" sz="1600" i="0" u="none" strike="noStrike" kern="1200" cap="none" spc="0" normalizeH="0" baseline="0" noProof="0">
              <a:ln>
                <a:noFill/>
              </a:ln>
              <a:solidFill>
                <a:srgbClr val="353535"/>
              </a:solidFill>
              <a:effectLst/>
              <a:uLnTx/>
              <a:uFillTx/>
              <a:latin typeface="Segoe UI "/>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DA389C78-41F9-4EA9-85D5-A8FD7D1FD0B1}"/>
              </a:ext>
            </a:extLst>
          </p:cNvPr>
          <p:cNvSpPr/>
          <p:nvPr/>
        </p:nvSpPr>
        <p:spPr>
          <a:xfrm>
            <a:off x="4710251" y="6519446"/>
            <a:ext cx="7143198" cy="338554"/>
          </a:xfrm>
          <a:prstGeom prst="rect">
            <a:avLst/>
          </a:prstGeom>
        </p:spPr>
        <p:txBody>
          <a:bodyPr wrap="square" anchor="t">
            <a:spAutoFit/>
          </a:bodyPr>
          <a:lstStyle/>
          <a:p>
            <a:pPr marL="0" lvl="1" defTabSz="914400" eaLnBrk="0" fontAlgn="base" hangingPunct="0">
              <a:spcBef>
                <a:spcPts val="800"/>
              </a:spcBef>
              <a:defRPr/>
            </a:pPr>
            <a:r>
              <a:rPr lang="en-US" altLang="en-US" sz="800" i="1">
                <a:solidFill>
                  <a:srgbClr val="000000"/>
                </a:solidFill>
              </a:rPr>
              <a:t>*Customers can access Windows Virtual Desktop from their personal non-Windows Pro endpoints if they have a Microsoft 365 E3/E5/F1, Microsoft 365 A3/A5 or Windows 10 VDA per user license.</a:t>
            </a:r>
          </a:p>
        </p:txBody>
      </p:sp>
    </p:spTree>
    <p:extLst>
      <p:ext uri="{BB962C8B-B14F-4D97-AF65-F5344CB8AC3E}">
        <p14:creationId xmlns:p14="http://schemas.microsoft.com/office/powerpoint/2010/main" val="27607528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322C-E9AA-4840-922D-0905C47C5E2E}"/>
              </a:ext>
            </a:extLst>
          </p:cNvPr>
          <p:cNvSpPr>
            <a:spLocks noGrp="1"/>
          </p:cNvSpPr>
          <p:nvPr>
            <p:ph type="title"/>
          </p:nvPr>
        </p:nvSpPr>
        <p:spPr>
          <a:xfrm>
            <a:off x="588263" y="457200"/>
            <a:ext cx="11018520" cy="923330"/>
          </a:xfrm>
        </p:spPr>
        <p:txBody>
          <a:bodyPr/>
          <a:lstStyle/>
          <a:p>
            <a:pPr lvl="0">
              <a:spcBef>
                <a:spcPct val="20000"/>
              </a:spcBef>
              <a:buSzPct val="90000"/>
            </a:pPr>
            <a:r>
              <a:rPr lang="en-US" dirty="0"/>
              <a:t>Scenario 1: Accessing Windows 10 and 7 in WVD</a:t>
            </a:r>
            <a:br>
              <a:rPr lang="en-US" dirty="0"/>
            </a:br>
            <a:r>
              <a:rPr lang="en-US" sz="2400" b="0" spc="0" dirty="0">
                <a:ln>
                  <a:noFill/>
                </a:ln>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Reference: </a:t>
            </a:r>
            <a:r>
              <a:rPr lang="en-US" sz="2400" b="0" spc="0" dirty="0">
                <a:ln>
                  <a:noFill/>
                </a:ln>
                <a:solidFill>
                  <a:schemeClr val="accent2">
                    <a:lumMod val="75000"/>
                    <a:lumOff val="25000"/>
                  </a:schemeClr>
                </a:solidFill>
                <a:latin typeface="Segoe UI Semilight" panose="020B0402040204020203" pitchFamily="34" charset="0"/>
                <a:cs typeface="Segoe UI Semilight" panose="020B0402040204020203" pitchFamily="34" charset="0"/>
                <a:hlinkClick r:id="rId2"/>
              </a:rPr>
              <a:t>https://azure.microsoft.com/en-us/pricing/details/virtual-desktop</a:t>
            </a:r>
            <a:r>
              <a:rPr lang="en-US" sz="2400" b="0" spc="0" dirty="0">
                <a:ln>
                  <a:noFill/>
                </a:ln>
                <a:solidFill>
                  <a:schemeClr val="accent2">
                    <a:lumMod val="75000"/>
                    <a:lumOff val="25000"/>
                  </a:schemeClr>
                </a:solidFill>
                <a:latin typeface="Segoe UI Semilight" panose="020B0402040204020203" pitchFamily="34" charset="0"/>
                <a:cs typeface="Segoe UI Semilight" panose="020B0402040204020203" pitchFamily="34" charset="0"/>
              </a:rPr>
              <a:t> </a:t>
            </a:r>
            <a:endParaRPr lang="en-US" dirty="0">
              <a:solidFill>
                <a:schemeClr val="accent2">
                  <a:lumMod val="75000"/>
                  <a:lumOff val="25000"/>
                </a:schemeClr>
              </a:solidFill>
            </a:endParaRPr>
          </a:p>
        </p:txBody>
      </p:sp>
      <p:sp>
        <p:nvSpPr>
          <p:cNvPr id="3" name="Text Placeholder 2">
            <a:extLst>
              <a:ext uri="{FF2B5EF4-FFF2-40B4-BE49-F238E27FC236}">
                <a16:creationId xmlns:a16="http://schemas.microsoft.com/office/drawing/2014/main" id="{F72788C8-6935-4397-8417-790677C40C63}"/>
              </a:ext>
            </a:extLst>
          </p:cNvPr>
          <p:cNvSpPr>
            <a:spLocks noGrp="1"/>
          </p:cNvSpPr>
          <p:nvPr>
            <p:ph type="body" sz="quarter" idx="10"/>
          </p:nvPr>
        </p:nvSpPr>
        <p:spPr>
          <a:xfrm>
            <a:off x="586740" y="1471822"/>
            <a:ext cx="11018520" cy="4358116"/>
          </a:xfrm>
        </p:spPr>
        <p:txBody>
          <a:bodyPr/>
          <a:lstStyle/>
          <a:p>
            <a:r>
              <a:rPr lang="en-US" sz="2400" b="1" dirty="0"/>
              <a:t>EDU Customers are eligible to access Windows 10 and Windows 7 in WVD from Windows if the end-user has one of the following EDU licenses assigned to them: </a:t>
            </a:r>
            <a:endParaRPr lang="en-US" sz="2400" dirty="0"/>
          </a:p>
          <a:p>
            <a:pPr lvl="2"/>
            <a:r>
              <a:rPr lang="en-US" sz="2400" dirty="0"/>
              <a:t>Microsoft 365 A3 /A5</a:t>
            </a:r>
          </a:p>
          <a:p>
            <a:pPr lvl="2"/>
            <a:r>
              <a:rPr lang="en-US" sz="2400" dirty="0"/>
              <a:t>Microsoft 365 A3/A5 Student Use Benefit SKUs </a:t>
            </a:r>
          </a:p>
          <a:p>
            <a:pPr lvl="2"/>
            <a:r>
              <a:rPr lang="en-US" sz="2400" dirty="0"/>
              <a:t>Windows 10 VDA per user license</a:t>
            </a:r>
          </a:p>
          <a:p>
            <a:pPr lvl="2"/>
            <a:r>
              <a:rPr lang="en-US" sz="2400" dirty="0"/>
              <a:t>Windows 10 Education A3/A5*</a:t>
            </a:r>
          </a:p>
          <a:p>
            <a:r>
              <a:rPr lang="en-US" sz="2400" b="1" dirty="0"/>
              <a:t>EDU Customers can access Windows Virtual Desktop from their non-Windows endpoints if they have a Microsoft 365 E3/E5, Microsoft 365 A3/A5/Student Use Benefit or Windows 10 VDA per user license</a:t>
            </a:r>
          </a:p>
          <a:p>
            <a:endParaRPr lang="en-US" sz="3600" dirty="0"/>
          </a:p>
        </p:txBody>
      </p:sp>
      <p:sp>
        <p:nvSpPr>
          <p:cNvPr id="4" name="Rectangle 3">
            <a:extLst>
              <a:ext uri="{FF2B5EF4-FFF2-40B4-BE49-F238E27FC236}">
                <a16:creationId xmlns:a16="http://schemas.microsoft.com/office/drawing/2014/main" id="{7DB65BE8-5322-44A1-BB49-FFBE6A7CF409}"/>
              </a:ext>
            </a:extLst>
          </p:cNvPr>
          <p:cNvSpPr/>
          <p:nvPr/>
        </p:nvSpPr>
        <p:spPr>
          <a:xfrm>
            <a:off x="6141028" y="6428954"/>
            <a:ext cx="5912260"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1" u="none" strike="noStrike" kern="1200" cap="none" spc="0" normalizeH="0" baseline="0" noProof="0" dirty="0">
                <a:ln>
                  <a:noFill/>
                </a:ln>
                <a:solidFill>
                  <a:srgbClr val="1A1A1A"/>
                </a:solidFill>
                <a:effectLst/>
                <a:uLnTx/>
                <a:uFillTx/>
                <a:latin typeface="Segoe UI"/>
                <a:ea typeface="+mn-ea"/>
                <a:cs typeface="+mn-cs"/>
              </a:rPr>
              <a:t>* Paid student license – Student Use Benefit does not apply</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5428029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322C-E9AA-4840-922D-0905C47C5E2E}"/>
              </a:ext>
            </a:extLst>
          </p:cNvPr>
          <p:cNvSpPr>
            <a:spLocks noGrp="1"/>
          </p:cNvSpPr>
          <p:nvPr>
            <p:ph type="title"/>
          </p:nvPr>
        </p:nvSpPr>
        <p:spPr>
          <a:xfrm>
            <a:off x="588263" y="457200"/>
            <a:ext cx="11018520" cy="1477328"/>
          </a:xfrm>
        </p:spPr>
        <p:txBody>
          <a:bodyPr/>
          <a:lstStyle/>
          <a:p>
            <a:r>
              <a:rPr lang="en-US" dirty="0">
                <a:gradFill>
                  <a:gsLst>
                    <a:gs pos="1250">
                      <a:srgbClr val="1A1A1A"/>
                    </a:gs>
                    <a:gs pos="100000">
                      <a:srgbClr val="1A1A1A"/>
                    </a:gs>
                  </a:gsLst>
                  <a:lin ang="5400000" scaled="0"/>
                </a:gradFill>
              </a:rPr>
              <a:t>Scenario 2: Accessing Windows Server RDS and Windows Server RemoteApp in WVD</a:t>
            </a:r>
            <a:br>
              <a:rPr lang="en-US" dirty="0">
                <a:gradFill>
                  <a:gsLst>
                    <a:gs pos="1250">
                      <a:srgbClr val="1A1A1A"/>
                    </a:gs>
                    <a:gs pos="100000">
                      <a:srgbClr val="1A1A1A"/>
                    </a:gs>
                  </a:gsLst>
                  <a:lin ang="5400000" scaled="0"/>
                </a:gradFill>
              </a:rPr>
            </a:br>
            <a:r>
              <a:rPr lang="en-US" sz="2400" b="0" spc="0" dirty="0">
                <a:ln>
                  <a:noFill/>
                </a:ln>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Reference: </a:t>
            </a:r>
            <a:r>
              <a:rPr lang="en-US" sz="2400" b="0" spc="0" dirty="0">
                <a:ln>
                  <a:noFill/>
                </a:ln>
                <a:solidFill>
                  <a:srgbClr val="002050">
                    <a:lumMod val="75000"/>
                    <a:lumOff val="25000"/>
                  </a:srgbClr>
                </a:solidFill>
                <a:latin typeface="Segoe UI Semilight" panose="020B0402040204020203" pitchFamily="34" charset="0"/>
                <a:cs typeface="Segoe UI Semilight" panose="020B0402040204020203" pitchFamily="34" charset="0"/>
                <a:hlinkClick r:id="rId2">
                  <a:extLst>
                    <a:ext uri="{A12FA001-AC4F-418D-AE19-62706E023703}">
                      <ahyp:hlinkClr xmlns:ahyp="http://schemas.microsoft.com/office/drawing/2018/hyperlinkcolor" val="tx"/>
                    </a:ext>
                  </a:extLst>
                </a:hlinkClick>
              </a:rPr>
              <a:t>https://azure.microsoft.com/en-us/pricing/details/virtual-desktop</a:t>
            </a:r>
            <a:r>
              <a:rPr lang="en-US" sz="2400" b="0" spc="0" dirty="0">
                <a:ln>
                  <a:noFill/>
                </a:ln>
                <a:solidFill>
                  <a:srgbClr val="002050">
                    <a:lumMod val="75000"/>
                    <a:lumOff val="25000"/>
                  </a:srgbClr>
                </a:solidFill>
                <a:latin typeface="Segoe UI Semilight" panose="020B0402040204020203" pitchFamily="34" charset="0"/>
                <a:cs typeface="Segoe UI Semilight" panose="020B0402040204020203" pitchFamily="34" charset="0"/>
              </a:rPr>
              <a:t> </a:t>
            </a:r>
            <a:endParaRPr lang="en-US" dirty="0"/>
          </a:p>
        </p:txBody>
      </p:sp>
      <p:sp>
        <p:nvSpPr>
          <p:cNvPr id="3" name="Text Placeholder 2">
            <a:extLst>
              <a:ext uri="{FF2B5EF4-FFF2-40B4-BE49-F238E27FC236}">
                <a16:creationId xmlns:a16="http://schemas.microsoft.com/office/drawing/2014/main" id="{F72788C8-6935-4397-8417-790677C40C63}"/>
              </a:ext>
            </a:extLst>
          </p:cNvPr>
          <p:cNvSpPr>
            <a:spLocks noGrp="1"/>
          </p:cNvSpPr>
          <p:nvPr>
            <p:ph type="body" sz="quarter" idx="10"/>
          </p:nvPr>
        </p:nvSpPr>
        <p:spPr>
          <a:xfrm>
            <a:off x="584200" y="2229860"/>
            <a:ext cx="11018520" cy="3705630"/>
          </a:xfrm>
        </p:spPr>
        <p:txBody>
          <a:bodyPr/>
          <a:lstStyle/>
          <a:p>
            <a:r>
              <a:rPr lang="en-US" b="1" dirty="0"/>
              <a:t>EDU Customers are eligible to access Windows Server 2012 R2 and newer running RDS or Published Windows Server 2012 R2 </a:t>
            </a:r>
            <a:r>
              <a:rPr lang="en-US" b="1" dirty="0" err="1"/>
              <a:t>RemoteApps</a:t>
            </a:r>
            <a:r>
              <a:rPr lang="en-US" b="1" dirty="0"/>
              <a:t> in Azure and access them via WVD from any endpoint,  Windows or non-Windows, if the end user the following license assigned to them: </a:t>
            </a:r>
          </a:p>
          <a:p>
            <a:pPr marL="0" indent="0">
              <a:buNone/>
            </a:pPr>
            <a:endParaRPr lang="en-US" dirty="0"/>
          </a:p>
          <a:p>
            <a:pPr lvl="1"/>
            <a:r>
              <a:rPr lang="en-US" sz="2800" dirty="0"/>
              <a:t>An RDS CAL license with active Software Assurance (SA)</a:t>
            </a:r>
          </a:p>
          <a:p>
            <a:pPr marL="0" indent="0">
              <a:buNone/>
            </a:pPr>
            <a:endParaRPr lang="en-US" dirty="0"/>
          </a:p>
        </p:txBody>
      </p:sp>
    </p:spTree>
    <p:extLst>
      <p:ext uri="{BB962C8B-B14F-4D97-AF65-F5344CB8AC3E}">
        <p14:creationId xmlns:p14="http://schemas.microsoft.com/office/powerpoint/2010/main" val="6398586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C48C-5119-4E23-BA2C-E3006A4D728E}"/>
              </a:ext>
            </a:extLst>
          </p:cNvPr>
          <p:cNvSpPr>
            <a:spLocks noGrp="1"/>
          </p:cNvSpPr>
          <p:nvPr>
            <p:ph type="title"/>
          </p:nvPr>
        </p:nvSpPr>
        <p:spPr>
          <a:xfrm>
            <a:off x="588263" y="457200"/>
            <a:ext cx="11018520" cy="553998"/>
          </a:xfrm>
        </p:spPr>
        <p:txBody>
          <a:bodyPr/>
          <a:lstStyle/>
          <a:p>
            <a:r>
              <a:rPr lang="en-US" dirty="0">
                <a:gradFill>
                  <a:gsLst>
                    <a:gs pos="1250">
                      <a:srgbClr val="1A1A1A"/>
                    </a:gs>
                    <a:gs pos="100000">
                      <a:srgbClr val="1A1A1A"/>
                    </a:gs>
                  </a:gsLst>
                  <a:lin ang="5400000" scaled="0"/>
                </a:gradFill>
              </a:rPr>
              <a:t>EDU Licensing Summary </a:t>
            </a:r>
            <a:r>
              <a:rPr lang="en-US" sz="2400" dirty="0">
                <a:gradFill>
                  <a:gsLst>
                    <a:gs pos="1250">
                      <a:srgbClr val="1A1A1A"/>
                    </a:gs>
                    <a:gs pos="100000">
                      <a:srgbClr val="1A1A1A"/>
                    </a:gs>
                  </a:gsLst>
                  <a:lin ang="5400000" scaled="0"/>
                </a:gradFill>
              </a:rPr>
              <a:t>- Overall Approach Summary</a:t>
            </a:r>
            <a:endParaRPr lang="en-US" dirty="0"/>
          </a:p>
        </p:txBody>
      </p:sp>
      <p:sp>
        <p:nvSpPr>
          <p:cNvPr id="3" name="Text Placeholder 2">
            <a:extLst>
              <a:ext uri="{FF2B5EF4-FFF2-40B4-BE49-F238E27FC236}">
                <a16:creationId xmlns:a16="http://schemas.microsoft.com/office/drawing/2014/main" id="{E9717D53-533C-48B4-93F7-C543C3490934}"/>
              </a:ext>
            </a:extLst>
          </p:cNvPr>
          <p:cNvSpPr>
            <a:spLocks noGrp="1"/>
          </p:cNvSpPr>
          <p:nvPr>
            <p:ph type="body" sz="quarter" idx="10"/>
          </p:nvPr>
        </p:nvSpPr>
        <p:spPr>
          <a:xfrm>
            <a:off x="588263" y="1459796"/>
            <a:ext cx="11018520" cy="3434786"/>
          </a:xfrm>
        </p:spPr>
        <p:txBody>
          <a:bodyPr/>
          <a:lstStyle/>
          <a:p>
            <a:pPr lvl="0"/>
            <a:r>
              <a:rPr lang="en-US" dirty="0"/>
              <a:t>M365 A3 and A5 Subscriptions are the primary licensing vehicle for delivering value and simplifying licensing across EDU solutions</a:t>
            </a:r>
          </a:p>
          <a:p>
            <a:r>
              <a:rPr lang="en-US" dirty="0"/>
              <a:t>Eliminates other licensing barriers &amp; makes M365 A3/A5 with associated SUB even more attractive</a:t>
            </a:r>
          </a:p>
          <a:p>
            <a:pPr lvl="1"/>
            <a:r>
              <a:rPr lang="en-US" dirty="0"/>
              <a:t>Does </a:t>
            </a:r>
            <a:r>
              <a:rPr lang="en-US" b="1" u="sng" dirty="0"/>
              <a:t>not</a:t>
            </a:r>
            <a:r>
              <a:rPr lang="en-US" dirty="0"/>
              <a:t> modify or change existing RDS CAL requirements for solutions/deployments that use Windows Server</a:t>
            </a:r>
          </a:p>
          <a:p>
            <a:pPr lvl="0"/>
            <a:r>
              <a:rPr lang="en-US" dirty="0"/>
              <a:t>Substantially less expensive than competitors’ approaches to EDU Virtualization challenges</a:t>
            </a:r>
          </a:p>
        </p:txBody>
      </p:sp>
    </p:spTree>
    <p:extLst>
      <p:ext uri="{BB962C8B-B14F-4D97-AF65-F5344CB8AC3E}">
        <p14:creationId xmlns:p14="http://schemas.microsoft.com/office/powerpoint/2010/main" val="1055249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5751DE-1AB6-45A8-B17B-EEF0DD6EDEFF}"/>
              </a:ext>
            </a:extLst>
          </p:cNvPr>
          <p:cNvSpPr>
            <a:spLocks noGrp="1"/>
          </p:cNvSpPr>
          <p:nvPr>
            <p:ph type="title"/>
          </p:nvPr>
        </p:nvSpPr>
        <p:spPr/>
        <p:txBody>
          <a:bodyPr/>
          <a:lstStyle/>
          <a:p>
            <a:r>
              <a:rPr lang="en-US" dirty="0"/>
              <a:t>Agenda / Plan (2)</a:t>
            </a:r>
          </a:p>
        </p:txBody>
      </p:sp>
      <p:sp>
        <p:nvSpPr>
          <p:cNvPr id="5" name="Text Placeholder 4">
            <a:extLst>
              <a:ext uri="{FF2B5EF4-FFF2-40B4-BE49-F238E27FC236}">
                <a16:creationId xmlns:a16="http://schemas.microsoft.com/office/drawing/2014/main" id="{C8E1C3A7-1149-471D-9D53-1CB6665DCA57}"/>
              </a:ext>
            </a:extLst>
          </p:cNvPr>
          <p:cNvSpPr>
            <a:spLocks noGrp="1"/>
          </p:cNvSpPr>
          <p:nvPr>
            <p:ph type="body" sz="quarter" idx="10"/>
          </p:nvPr>
        </p:nvSpPr>
        <p:spPr>
          <a:xfrm>
            <a:off x="269303" y="1187644"/>
            <a:ext cx="11655078" cy="4988289"/>
          </a:xfrm>
        </p:spPr>
        <p:txBody>
          <a:bodyPr/>
          <a:lstStyle/>
          <a:p>
            <a:r>
              <a:rPr lang="en-US" dirty="0"/>
              <a:t>Review the Case Study</a:t>
            </a:r>
          </a:p>
          <a:p>
            <a:pPr lvl="1"/>
            <a:r>
              <a:rPr lang="en-US" dirty="0"/>
              <a:t>Discuss cross-walking Client Requirements to Design Goals</a:t>
            </a:r>
          </a:p>
          <a:p>
            <a:pPr lvl="1"/>
            <a:r>
              <a:rPr lang="en-US" dirty="0"/>
              <a:t>Formulate a go-forward plan</a:t>
            </a:r>
          </a:p>
          <a:p>
            <a:r>
              <a:rPr lang="en-US" dirty="0"/>
              <a:t>Implementation</a:t>
            </a:r>
          </a:p>
          <a:p>
            <a:pPr lvl="1"/>
            <a:r>
              <a:rPr lang="en-US" dirty="0"/>
              <a:t>Create a WVD Tenant &amp; assign rights</a:t>
            </a:r>
          </a:p>
          <a:p>
            <a:pPr lvl="1"/>
            <a:r>
              <a:rPr lang="en-US" dirty="0"/>
              <a:t>Plan Host Pools in detail</a:t>
            </a:r>
          </a:p>
          <a:p>
            <a:pPr lvl="1"/>
            <a:r>
              <a:rPr lang="en-US" dirty="0"/>
              <a:t>Plan FSLogix deployment to support Host Pools</a:t>
            </a:r>
          </a:p>
          <a:p>
            <a:pPr lvl="1"/>
            <a:r>
              <a:rPr lang="en-US" dirty="0"/>
              <a:t>Deploy FSLogix File Server</a:t>
            </a:r>
          </a:p>
          <a:p>
            <a:pPr lvl="1"/>
            <a:r>
              <a:rPr lang="en-US" dirty="0"/>
              <a:t>Customize a Gold Image VM for Host Pool use</a:t>
            </a:r>
          </a:p>
          <a:p>
            <a:pPr lvl="1"/>
            <a:r>
              <a:rPr lang="en-US" dirty="0"/>
              <a:t>Deploy Desktop and App Host Pools using Gold Image</a:t>
            </a:r>
          </a:p>
        </p:txBody>
      </p:sp>
    </p:spTree>
    <p:extLst>
      <p:ext uri="{BB962C8B-B14F-4D97-AF65-F5344CB8AC3E}">
        <p14:creationId xmlns:p14="http://schemas.microsoft.com/office/powerpoint/2010/main" val="27723032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F8ECC-0441-4F25-8E33-7990BA9D6AB0}"/>
              </a:ext>
            </a:extLst>
          </p:cNvPr>
          <p:cNvSpPr>
            <a:spLocks noGrp="1"/>
          </p:cNvSpPr>
          <p:nvPr>
            <p:ph type="title"/>
          </p:nvPr>
        </p:nvSpPr>
        <p:spPr/>
        <p:txBody>
          <a:bodyPr/>
          <a:lstStyle/>
          <a:p>
            <a:r>
              <a:rPr lang="en-US" dirty="0"/>
              <a:t>Costs Considerations – What do I spend to use WVD??</a:t>
            </a:r>
          </a:p>
        </p:txBody>
      </p:sp>
      <p:sp>
        <p:nvSpPr>
          <p:cNvPr id="3" name="Text Placeholder 2">
            <a:extLst>
              <a:ext uri="{FF2B5EF4-FFF2-40B4-BE49-F238E27FC236}">
                <a16:creationId xmlns:a16="http://schemas.microsoft.com/office/drawing/2014/main" id="{6AAC2CB6-84D2-43E9-9343-AC57E8137D72}"/>
              </a:ext>
            </a:extLst>
          </p:cNvPr>
          <p:cNvSpPr>
            <a:spLocks noGrp="1"/>
          </p:cNvSpPr>
          <p:nvPr>
            <p:ph type="body" sz="quarter" idx="10"/>
          </p:nvPr>
        </p:nvSpPr>
        <p:spPr>
          <a:xfrm>
            <a:off x="584200" y="1435497"/>
            <a:ext cx="6327971" cy="4985980"/>
          </a:xfrm>
        </p:spPr>
        <p:txBody>
          <a:bodyPr/>
          <a:lstStyle/>
          <a:p>
            <a:r>
              <a:rPr lang="en-US" dirty="0"/>
              <a:t>Licensing </a:t>
            </a:r>
            <a:r>
              <a:rPr lang="en-US" sz="2000" dirty="0"/>
              <a:t>(see previous slides for scenarios)</a:t>
            </a:r>
          </a:p>
          <a:p>
            <a:r>
              <a:rPr lang="en-US" sz="2000" dirty="0"/>
              <a:t>Use the </a:t>
            </a:r>
            <a:r>
              <a:rPr lang="en-US" sz="2000" dirty="0">
                <a:gradFill>
                  <a:gsLst>
                    <a:gs pos="1250">
                      <a:srgbClr val="1A1A1A"/>
                    </a:gs>
                    <a:gs pos="100000">
                      <a:srgbClr val="1A1A1A"/>
                    </a:gs>
                  </a:gsLst>
                  <a:lin ang="5400000" scaled="0"/>
                </a:gradFill>
                <a:hlinkClick r:id="rId2"/>
              </a:rPr>
              <a:t>WVD Cost Calculator</a:t>
            </a:r>
            <a:r>
              <a:rPr lang="en-US" sz="2000" dirty="0">
                <a:gradFill>
                  <a:gsLst>
                    <a:gs pos="1250">
                      <a:srgbClr val="1A1A1A"/>
                    </a:gs>
                    <a:gs pos="100000">
                      <a:srgbClr val="1A1A1A"/>
                    </a:gs>
                  </a:gsLst>
                  <a:lin ang="5400000" scaled="0"/>
                </a:gradFill>
              </a:rPr>
              <a:t> to factor in the ongoing Azure real estate cost:</a:t>
            </a:r>
            <a:endParaRPr lang="en-US" sz="2000" dirty="0"/>
          </a:p>
          <a:p>
            <a:pPr lvl="1"/>
            <a:r>
              <a:rPr lang="en-US" sz="1800" dirty="0"/>
              <a:t>VM uptime/execution</a:t>
            </a:r>
          </a:p>
          <a:p>
            <a:pPr lvl="2"/>
            <a:r>
              <a:rPr lang="en-US" dirty="0"/>
              <a:t>Bulk of the costs - “right size” the VMs using Azure Advisor</a:t>
            </a:r>
          </a:p>
          <a:p>
            <a:pPr lvl="2"/>
            <a:r>
              <a:rPr lang="en-US" dirty="0"/>
              <a:t>Mitigate with </a:t>
            </a:r>
            <a:r>
              <a:rPr lang="en-US" dirty="0">
                <a:hlinkClick r:id="rId3"/>
              </a:rPr>
              <a:t>Reserved Instances</a:t>
            </a:r>
            <a:r>
              <a:rPr lang="en-US" dirty="0"/>
              <a:t> (options in Cost Calculator)</a:t>
            </a:r>
          </a:p>
          <a:p>
            <a:pPr lvl="2"/>
            <a:r>
              <a:rPr lang="en-US" dirty="0">
                <a:hlinkClick r:id="rId4"/>
              </a:rPr>
              <a:t>Hybrid Use Benefit </a:t>
            </a:r>
            <a:r>
              <a:rPr lang="en-US" dirty="0"/>
              <a:t>applied automatically – no Windows OS fees</a:t>
            </a:r>
          </a:p>
          <a:p>
            <a:pPr lvl="2"/>
            <a:r>
              <a:rPr lang="en-US" dirty="0"/>
              <a:t>Use Azure </a:t>
            </a:r>
            <a:r>
              <a:rPr lang="en-US" dirty="0">
                <a:hlinkClick r:id="rId5"/>
              </a:rPr>
              <a:t>start/stop automation </a:t>
            </a:r>
            <a:r>
              <a:rPr lang="en-US" dirty="0"/>
              <a:t>to shut down outside of SLA hours</a:t>
            </a:r>
          </a:p>
          <a:p>
            <a:pPr lvl="2"/>
            <a:r>
              <a:rPr lang="en-US" dirty="0"/>
              <a:t>Use </a:t>
            </a:r>
            <a:r>
              <a:rPr lang="en-US" dirty="0">
                <a:hlinkClick r:id="rId6"/>
              </a:rPr>
              <a:t>WVD scale up / scale down </a:t>
            </a:r>
            <a:r>
              <a:rPr lang="en-US" dirty="0"/>
              <a:t>based on demand to reduce uptime costs &amp; dynamically respond to load demands</a:t>
            </a:r>
          </a:p>
          <a:p>
            <a:pPr lvl="1"/>
            <a:r>
              <a:rPr lang="en-US" sz="1800" dirty="0"/>
              <a:t>Storage for VMs and Profiles</a:t>
            </a:r>
          </a:p>
          <a:p>
            <a:pPr lvl="1"/>
            <a:r>
              <a:rPr lang="en-US" sz="1800" dirty="0"/>
              <a:t>DCs/DNS/ADFS in Azure</a:t>
            </a:r>
          </a:p>
          <a:p>
            <a:pPr lvl="1"/>
            <a:r>
              <a:rPr lang="en-US" sz="1800" dirty="0"/>
              <a:t>Profile File server</a:t>
            </a:r>
          </a:p>
          <a:p>
            <a:pPr lvl="1"/>
            <a:r>
              <a:rPr lang="en-US" sz="1800" dirty="0"/>
              <a:t>Networking costs</a:t>
            </a:r>
          </a:p>
        </p:txBody>
      </p:sp>
      <p:pic>
        <p:nvPicPr>
          <p:cNvPr id="4" name="Picture 3">
            <a:extLst>
              <a:ext uri="{FF2B5EF4-FFF2-40B4-BE49-F238E27FC236}">
                <a16:creationId xmlns:a16="http://schemas.microsoft.com/office/drawing/2014/main" id="{99EFF2D3-9788-4A7E-976A-EFDB8FC627D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18776" y="1593338"/>
            <a:ext cx="4191722" cy="3390945"/>
          </a:xfrm>
          <a:prstGeom prst="rect">
            <a:avLst/>
          </a:prstGeom>
        </p:spPr>
      </p:pic>
    </p:spTree>
    <p:extLst>
      <p:ext uri="{BB962C8B-B14F-4D97-AF65-F5344CB8AC3E}">
        <p14:creationId xmlns:p14="http://schemas.microsoft.com/office/powerpoint/2010/main" val="38876078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062C8-08AF-4A69-806A-2F5EC0C4851F}"/>
              </a:ext>
            </a:extLst>
          </p:cNvPr>
          <p:cNvSpPr>
            <a:spLocks noGrp="1"/>
          </p:cNvSpPr>
          <p:nvPr>
            <p:ph type="title"/>
          </p:nvPr>
        </p:nvSpPr>
        <p:spPr/>
        <p:txBody>
          <a:bodyPr/>
          <a:lstStyle/>
          <a:p>
            <a:r>
              <a:rPr lang="en-US" dirty="0"/>
              <a:t>WVD Caveats &amp; Tips</a:t>
            </a:r>
          </a:p>
        </p:txBody>
      </p:sp>
      <p:sp>
        <p:nvSpPr>
          <p:cNvPr id="3" name="Text Placeholder 2">
            <a:extLst>
              <a:ext uri="{FF2B5EF4-FFF2-40B4-BE49-F238E27FC236}">
                <a16:creationId xmlns:a16="http://schemas.microsoft.com/office/drawing/2014/main" id="{7EB8ABAA-9B23-4035-B549-D99200F7C8BC}"/>
              </a:ext>
            </a:extLst>
          </p:cNvPr>
          <p:cNvSpPr>
            <a:spLocks noGrp="1"/>
          </p:cNvSpPr>
          <p:nvPr>
            <p:ph type="body" sz="quarter" idx="10"/>
          </p:nvPr>
        </p:nvSpPr>
        <p:spPr>
          <a:xfrm>
            <a:off x="585217" y="1011198"/>
            <a:ext cx="11175845" cy="5721566"/>
          </a:xfrm>
        </p:spPr>
        <p:txBody>
          <a:bodyPr/>
          <a:lstStyle/>
          <a:p>
            <a:pPr lvl="0"/>
            <a:r>
              <a:rPr lang="en-US" sz="1600" b="1" i="1" dirty="0"/>
              <a:t>Existing GPOs that point to existing KMS servers on-prem (or any other way applied) will cripple your WVD environment; see: </a:t>
            </a:r>
            <a:r>
              <a:rPr lang="en-US" sz="1600" b="1" i="1" dirty="0">
                <a:hlinkClick r:id="rId2"/>
              </a:rPr>
              <a:t>https://docs.microsoft.com/en-us/azure/virtual-machines/troubleshooting/custom-routes-enable-kms-activation</a:t>
            </a:r>
            <a:endParaRPr lang="en-US" sz="1600" b="1" i="1" dirty="0"/>
          </a:p>
          <a:p>
            <a:pPr lvl="0"/>
            <a:r>
              <a:rPr lang="en-US" sz="1600" dirty="0"/>
              <a:t>Windows client or server host OS’s only in Azure</a:t>
            </a:r>
          </a:p>
          <a:p>
            <a:pPr lvl="0"/>
            <a:r>
              <a:rPr lang="en-US" sz="1600" dirty="0"/>
              <a:t>Cannot assign WVD access to Groups – UPN by UPN </a:t>
            </a:r>
            <a:r>
              <a:rPr lang="en-US" sz="1200" dirty="0"/>
              <a:t>(expect update </a:t>
            </a:r>
            <a:r>
              <a:rPr lang="en-US" sz="1200"/>
              <a:t>in May </a:t>
            </a:r>
            <a:r>
              <a:rPr lang="en-US" sz="1200" dirty="0"/>
              <a:t>2020)</a:t>
            </a:r>
            <a:endParaRPr lang="en-US" sz="1600" dirty="0"/>
          </a:p>
          <a:p>
            <a:pPr lvl="0"/>
            <a:r>
              <a:rPr lang="en-US" sz="1600" dirty="0"/>
              <a:t>USB redirection only available in full Windows RD Client</a:t>
            </a:r>
          </a:p>
          <a:p>
            <a:pPr lvl="1"/>
            <a:r>
              <a:rPr lang="en-US" sz="1200" dirty="0">
                <a:latin typeface="Segoe UI Semilight" panose="020B0402040204020203" pitchFamily="34" charset="0"/>
                <a:cs typeface="Segoe UI Semilight" panose="020B0402040204020203" pitchFamily="34" charset="0"/>
              </a:rPr>
              <a:t>Roadmap item per full client &amp; for HTML5 </a:t>
            </a:r>
          </a:p>
          <a:p>
            <a:pPr lvl="1"/>
            <a:r>
              <a:rPr lang="en-US" sz="1200" dirty="0">
                <a:latin typeface="Segoe UI Semilight" panose="020B0402040204020203" pitchFamily="34" charset="0"/>
                <a:cs typeface="Segoe UI Semilight" panose="020B0402040204020203" pitchFamily="34" charset="0"/>
              </a:rPr>
              <a:t>Terminal support will be rounded out @ Ignite conference</a:t>
            </a:r>
          </a:p>
          <a:p>
            <a:pPr lvl="0"/>
            <a:r>
              <a:rPr lang="en-US" sz="1600" dirty="0"/>
              <a:t>Requires AD presence to join VMs to AD</a:t>
            </a:r>
          </a:p>
          <a:p>
            <a:pPr lvl="1"/>
            <a:r>
              <a:rPr lang="en-US" sz="1200" dirty="0">
                <a:latin typeface="Segoe UI Semilight" panose="020B0402040204020203" pitchFamily="34" charset="0"/>
                <a:cs typeface="Segoe UI Semilight" panose="020B0402040204020203" pitchFamily="34" charset="0"/>
              </a:rPr>
              <a:t>Can use DCs in Azure, Azure AD Domain Services in Azure, or network connection to on-prem AD</a:t>
            </a:r>
          </a:p>
          <a:p>
            <a:pPr lvl="1"/>
            <a:r>
              <a:rPr lang="en-US" sz="1200" dirty="0">
                <a:latin typeface="Segoe UI Semilight" panose="020B0402040204020203" pitchFamily="34" charset="0"/>
                <a:cs typeface="Segoe UI Semilight" panose="020B0402040204020203" pitchFamily="34" charset="0"/>
              </a:rPr>
              <a:t>Azure AD join exclusively forthcoming</a:t>
            </a:r>
          </a:p>
          <a:p>
            <a:pPr lvl="0"/>
            <a:r>
              <a:rPr lang="en-US" sz="1600" dirty="0"/>
              <a:t>Seamless SSO requires federation/ADFS </a:t>
            </a:r>
          </a:p>
          <a:p>
            <a:pPr lvl="0"/>
            <a:r>
              <a:rPr lang="en-US" sz="1600" dirty="0"/>
              <a:t>Good tips:</a:t>
            </a:r>
          </a:p>
          <a:p>
            <a:pPr lvl="1"/>
            <a:r>
              <a:rPr lang="en-US" sz="1200" dirty="0"/>
              <a:t>Don’t forget your GPU drivers: </a:t>
            </a:r>
            <a:r>
              <a:rPr lang="en-US" sz="1200" dirty="0">
                <a:hlinkClick r:id="rId3"/>
              </a:rPr>
              <a:t>https://docs.microsoft.com/en-us/azure/virtual-desktop/configure-vm-gpu</a:t>
            </a:r>
            <a:endParaRPr lang="en-US" sz="1200" dirty="0"/>
          </a:p>
          <a:p>
            <a:pPr lvl="1"/>
            <a:r>
              <a:rPr lang="en-US" sz="1200" dirty="0"/>
              <a:t>Enforce RDP settings per Host Pool: </a:t>
            </a:r>
            <a:r>
              <a:rPr lang="en-US" sz="1200" dirty="0">
                <a:hlinkClick r:id="rId4"/>
              </a:rPr>
              <a:t>https://docs.microsoft.com/en-us/azure/virtual-desktop/customize-rdp-properties</a:t>
            </a:r>
            <a:endParaRPr lang="en-US" sz="1200" dirty="0"/>
          </a:p>
          <a:p>
            <a:pPr lvl="1"/>
            <a:r>
              <a:rPr lang="en-US" sz="1200" dirty="0"/>
              <a:t>Session Shadowing approach: </a:t>
            </a:r>
            <a:r>
              <a:rPr lang="en-US" sz="1200" dirty="0">
                <a:latin typeface="Segoe UI Semilight" panose="020B0402040204020203" pitchFamily="34" charset="0"/>
                <a:cs typeface="Segoe UI Semilight" panose="020B0402040204020203" pitchFamily="34" charset="0"/>
                <a:hlinkClick r:id="rId5"/>
              </a:rPr>
              <a:t>http://purerds.org/windows-virtual-desktop/windows-virtual-desktop-shadowing/</a:t>
            </a:r>
            <a:endParaRPr lang="en-US" sz="1200" dirty="0">
              <a:latin typeface="Segoe UI Semilight" panose="020B0402040204020203" pitchFamily="34" charset="0"/>
              <a:cs typeface="Segoe UI Semilight" panose="020B0402040204020203" pitchFamily="34" charset="0"/>
            </a:endParaRPr>
          </a:p>
          <a:p>
            <a:r>
              <a:rPr lang="en-US" sz="1600" dirty="0"/>
              <a:t>Cannot upgrade existing Win10 system to Win10 multi-user (yet)</a:t>
            </a:r>
          </a:p>
          <a:p>
            <a:pPr lvl="1"/>
            <a:r>
              <a:rPr lang="en-US" sz="1100" dirty="0">
                <a:latin typeface="Segoe UI Semilight" panose="020B0402040204020203" pitchFamily="34" charset="0"/>
                <a:cs typeface="Segoe UI Semilight" panose="020B0402040204020203" pitchFamily="34" charset="0"/>
              </a:rPr>
              <a:t>Must install Office &amp; OneDrive on a master image using shared activation/machine installs: </a:t>
            </a:r>
            <a:r>
              <a:rPr lang="en-US" sz="1100" dirty="0">
                <a:latin typeface="Segoe UI Semilight" panose="020B0402040204020203" pitchFamily="34" charset="0"/>
                <a:cs typeface="Segoe UI Semilight" panose="020B0402040204020203" pitchFamily="34" charset="0"/>
                <a:hlinkClick r:id="rId6"/>
              </a:rPr>
              <a:t>https://docs.microsoft.com/en-us/azure/virtual-desktop/install-office-on-wvd-master-image</a:t>
            </a:r>
            <a:r>
              <a:rPr lang="en-US" sz="1100" dirty="0">
                <a:latin typeface="Segoe UI Semilight" panose="020B0402040204020203" pitchFamily="34" charset="0"/>
                <a:cs typeface="Segoe UI Semilight" panose="020B0402040204020203" pitchFamily="34" charset="0"/>
              </a:rPr>
              <a:t> </a:t>
            </a:r>
          </a:p>
          <a:p>
            <a:pPr lvl="0"/>
            <a:r>
              <a:rPr lang="en-US" sz="1600" dirty="0"/>
              <a:t>Certification for HIPAA &amp; BAA inclusion targeted for June of 2020</a:t>
            </a:r>
          </a:p>
          <a:p>
            <a:pPr lvl="0"/>
            <a:r>
              <a:rPr lang="en-US" sz="1600" dirty="0"/>
              <a:t>Administration is via PowerShell </a:t>
            </a:r>
          </a:p>
          <a:p>
            <a:pPr lvl="1"/>
            <a:r>
              <a:rPr lang="en-US" sz="1200" dirty="0">
                <a:latin typeface="Segoe UI Semilight" panose="020B0402040204020203" pitchFamily="34" charset="0"/>
                <a:cs typeface="Segoe UI Semilight" panose="020B0402040204020203" pitchFamily="34" charset="0"/>
              </a:rPr>
              <a:t>CLI forthcoming – expecting announcements on timeline @ Ignite</a:t>
            </a:r>
          </a:p>
          <a:p>
            <a:pPr lvl="1"/>
            <a:r>
              <a:rPr lang="en-US" sz="1200" dirty="0">
                <a:latin typeface="Segoe UI Semilight" panose="020B0402040204020203" pitchFamily="34" charset="0"/>
                <a:cs typeface="Segoe UI Semilight" panose="020B0402040204020203" pitchFamily="34" charset="0"/>
              </a:rPr>
              <a:t>Azure Portal Integration – expect Spring 2020 announcements </a:t>
            </a:r>
          </a:p>
          <a:p>
            <a:pPr marL="228600" lvl="1" indent="0">
              <a:buNone/>
            </a:pPr>
            <a:endParaRPr lang="en-US" sz="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096152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Resources – Planning &amp; Pre-work</a:t>
            </a:r>
          </a:p>
        </p:txBody>
      </p:sp>
      <p:sp>
        <p:nvSpPr>
          <p:cNvPr id="4" name="Text Placeholder 5">
            <a:extLst>
              <a:ext uri="{FF2B5EF4-FFF2-40B4-BE49-F238E27FC236}">
                <a16:creationId xmlns:a16="http://schemas.microsoft.com/office/drawing/2014/main" id="{3A3F2578-A5DD-4783-AFD6-DF136485C847}"/>
              </a:ext>
            </a:extLst>
          </p:cNvPr>
          <p:cNvSpPr txBox="1">
            <a:spLocks/>
          </p:cNvSpPr>
          <p:nvPr/>
        </p:nvSpPr>
        <p:spPr>
          <a:xfrm>
            <a:off x="679104" y="1335027"/>
            <a:ext cx="5416896" cy="32131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3"/>
              </a:rPr>
              <a:t>Windows Virtual Desktop pricing</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4"/>
              </a:rPr>
              <a:t>WVD Cost Calculator</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5"/>
              </a:rPr>
              <a:t>WVD Bandwidth Planning</a:t>
            </a:r>
            <a:endParaRPr lang="en-US" dirty="0">
              <a:gradFill>
                <a:gsLst>
                  <a:gs pos="1250">
                    <a:srgbClr val="1A1A1A"/>
                  </a:gs>
                  <a:gs pos="100000">
                    <a:srgbClr val="1A1A1A"/>
                  </a:gs>
                </a:gsLst>
                <a:lin ang="5400000" scaled="0"/>
              </a:gradFill>
            </a:endParaRPr>
          </a:p>
          <a:p>
            <a:pPr marL="457200" lvl="0" indent="-457200">
              <a:buFont typeface="Arial" panose="020B0604020202020204" pitchFamily="34" charset="0"/>
              <a:buChar char="•"/>
              <a:defRPr/>
            </a:pPr>
            <a:r>
              <a:rPr lang="en-US" dirty="0">
                <a:gradFill>
                  <a:gsLst>
                    <a:gs pos="1250">
                      <a:srgbClr val="1A1A1A"/>
                    </a:gs>
                    <a:gs pos="100000">
                      <a:srgbClr val="1A1A1A"/>
                    </a:gs>
                  </a:gsLst>
                  <a:lin ang="5400000" scaled="0"/>
                </a:gradFill>
                <a:hlinkClick r:id="rId6"/>
              </a:rPr>
              <a:t>Windows Virtual Desktop Experience Estimator</a:t>
            </a:r>
            <a:endParaRPr lang="en-US" dirty="0">
              <a:gradFill>
                <a:gsLst>
                  <a:gs pos="1250">
                    <a:srgbClr val="1A1A1A"/>
                  </a:gs>
                  <a:gs pos="100000">
                    <a:srgbClr val="1A1A1A"/>
                  </a:gs>
                </a:gsLst>
                <a:lin ang="5400000" scaled="0"/>
              </a:gradFill>
            </a:endParaRPr>
          </a:p>
          <a:p>
            <a:pPr marL="342900" lvl="0" indent="-342900">
              <a:buFont typeface="Arial" panose="020B0604020202020204" pitchFamily="34" charset="0"/>
              <a:buChar char="•"/>
              <a:defRPr/>
            </a:pPr>
            <a:endPar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2" name="Picture 1">
            <a:extLst>
              <a:ext uri="{FF2B5EF4-FFF2-40B4-BE49-F238E27FC236}">
                <a16:creationId xmlns:a16="http://schemas.microsoft.com/office/drawing/2014/main" id="{E3B53B72-256F-4830-80C4-FA9BD17D9A0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96000" y="1260764"/>
            <a:ext cx="5708325" cy="5380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12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A87A-D51A-4172-AF34-B7A300054CC2}"/>
              </a:ext>
            </a:extLst>
          </p:cNvPr>
          <p:cNvSpPr>
            <a:spLocks noGrp="1"/>
          </p:cNvSpPr>
          <p:nvPr>
            <p:ph type="title"/>
          </p:nvPr>
        </p:nvSpPr>
        <p:spPr>
          <a:xfrm>
            <a:off x="588263" y="457200"/>
            <a:ext cx="11018520" cy="800219"/>
          </a:xfrm>
        </p:spPr>
        <p:txBody>
          <a:bodyPr/>
          <a:lstStyle/>
          <a:p>
            <a:r>
              <a:rPr lang="en-US" dirty="0"/>
              <a:t>WVD Bandwidth Recommendations</a:t>
            </a:r>
            <a:br>
              <a:rPr lang="en-US" dirty="0"/>
            </a:br>
            <a:r>
              <a:rPr lang="en-US" sz="1600" dirty="0">
                <a:hlinkClick r:id="rId2"/>
              </a:rPr>
              <a:t>https://docs.microsoft.com/en-us/azure/virtual-desktop/bandwidth-recommendations</a:t>
            </a:r>
            <a:endParaRPr lang="en-US" dirty="0"/>
          </a:p>
        </p:txBody>
      </p:sp>
      <p:sp>
        <p:nvSpPr>
          <p:cNvPr id="3" name="Text Placeholder 2">
            <a:extLst>
              <a:ext uri="{FF2B5EF4-FFF2-40B4-BE49-F238E27FC236}">
                <a16:creationId xmlns:a16="http://schemas.microsoft.com/office/drawing/2014/main" id="{2B705CBF-56EB-459C-BC4D-B14BDE9269E4}"/>
              </a:ext>
            </a:extLst>
          </p:cNvPr>
          <p:cNvSpPr>
            <a:spLocks noGrp="1"/>
          </p:cNvSpPr>
          <p:nvPr>
            <p:ph type="body" sz="quarter" idx="10"/>
          </p:nvPr>
        </p:nvSpPr>
        <p:spPr>
          <a:xfrm>
            <a:off x="588263" y="1557082"/>
            <a:ext cx="4865176" cy="2856167"/>
          </a:xfrm>
        </p:spPr>
        <p:txBody>
          <a:bodyPr/>
          <a:lstStyle/>
          <a:p>
            <a:pPr marL="457200" indent="-457200">
              <a:buFont typeface="Arial" panose="020B0604020202020204" pitchFamily="34" charset="0"/>
              <a:buChar char="•"/>
            </a:pPr>
            <a:r>
              <a:rPr lang="en-US" sz="2000" dirty="0"/>
              <a:t>Guidelines to deliver smooth experience</a:t>
            </a:r>
          </a:p>
          <a:p>
            <a:pPr marL="457200" indent="-457200">
              <a:buFont typeface="Arial" panose="020B0604020202020204" pitchFamily="34" charset="0"/>
              <a:buChar char="•"/>
            </a:pPr>
            <a:r>
              <a:rPr lang="en-US" sz="2000" dirty="0"/>
              <a:t>As a given App’s frame rate or display resolution increases, bandwidth requirement also rise</a:t>
            </a:r>
          </a:p>
          <a:p>
            <a:pPr marL="457200" indent="-457200">
              <a:buFont typeface="Arial" panose="020B0604020202020204" pitchFamily="34" charset="0"/>
              <a:buChar char="•"/>
            </a:pPr>
            <a:r>
              <a:rPr lang="en-US" sz="2000" dirty="0"/>
              <a:t>Other scenarios can impact bandwidth requirements:</a:t>
            </a:r>
          </a:p>
          <a:p>
            <a:pPr marL="685800" lvl="1" indent="-457200">
              <a:buFont typeface="Arial" panose="020B0604020202020204" pitchFamily="34" charset="0"/>
              <a:buChar char="•"/>
            </a:pPr>
            <a:r>
              <a:rPr lang="en-US" sz="1600" dirty="0"/>
              <a:t>Voice or video conferencing</a:t>
            </a:r>
          </a:p>
          <a:p>
            <a:pPr marL="685800" lvl="1" indent="-457200">
              <a:buFont typeface="Arial" panose="020B0604020202020204" pitchFamily="34" charset="0"/>
              <a:buChar char="•"/>
            </a:pPr>
            <a:r>
              <a:rPr lang="en-US" sz="1600" dirty="0"/>
              <a:t>Real-time communication</a:t>
            </a:r>
          </a:p>
          <a:p>
            <a:pPr marL="685800" lvl="1" indent="-457200">
              <a:buFont typeface="Arial" panose="020B0604020202020204" pitchFamily="34" charset="0"/>
              <a:buChar char="•"/>
            </a:pPr>
            <a:r>
              <a:rPr lang="en-US" sz="1600" dirty="0"/>
              <a:t>Streaming 4K video</a:t>
            </a:r>
          </a:p>
        </p:txBody>
      </p:sp>
      <p:graphicFrame>
        <p:nvGraphicFramePr>
          <p:cNvPr id="4" name="Table 3">
            <a:extLst>
              <a:ext uri="{FF2B5EF4-FFF2-40B4-BE49-F238E27FC236}">
                <a16:creationId xmlns:a16="http://schemas.microsoft.com/office/drawing/2014/main" id="{B5E1F9DC-79D2-404F-9BB4-1EC889D2E7E6}"/>
              </a:ext>
            </a:extLst>
          </p:cNvPr>
          <p:cNvGraphicFramePr>
            <a:graphicFrameLocks noGrp="1"/>
          </p:cNvGraphicFramePr>
          <p:nvPr>
            <p:extLst>
              <p:ext uri="{D42A27DB-BD31-4B8C-83A1-F6EECF244321}">
                <p14:modId xmlns:p14="http://schemas.microsoft.com/office/powerpoint/2010/main" val="1583714065"/>
              </p:ext>
            </p:extLst>
          </p:nvPr>
        </p:nvGraphicFramePr>
        <p:xfrm>
          <a:off x="5907746" y="1557082"/>
          <a:ext cx="6075246" cy="4843718"/>
        </p:xfrm>
        <a:graphic>
          <a:graphicData uri="http://schemas.openxmlformats.org/drawingml/2006/table">
            <a:tbl>
              <a:tblPr/>
              <a:tblGrid>
                <a:gridCol w="2025082">
                  <a:extLst>
                    <a:ext uri="{9D8B030D-6E8A-4147-A177-3AD203B41FA5}">
                      <a16:colId xmlns:a16="http://schemas.microsoft.com/office/drawing/2014/main" val="1584016954"/>
                    </a:ext>
                  </a:extLst>
                </a:gridCol>
                <a:gridCol w="2025082">
                  <a:extLst>
                    <a:ext uri="{9D8B030D-6E8A-4147-A177-3AD203B41FA5}">
                      <a16:colId xmlns:a16="http://schemas.microsoft.com/office/drawing/2014/main" val="960434"/>
                    </a:ext>
                  </a:extLst>
                </a:gridCol>
                <a:gridCol w="2025082">
                  <a:extLst>
                    <a:ext uri="{9D8B030D-6E8A-4147-A177-3AD203B41FA5}">
                      <a16:colId xmlns:a16="http://schemas.microsoft.com/office/drawing/2014/main" val="3082372507"/>
                    </a:ext>
                  </a:extLst>
                </a:gridCol>
              </a:tblGrid>
              <a:tr h="525721">
                <a:tc>
                  <a:txBody>
                    <a:bodyPr/>
                    <a:lstStyle/>
                    <a:p>
                      <a:pPr algn="l" fontAlgn="b"/>
                      <a:r>
                        <a:rPr lang="en-US" sz="1400" b="1" dirty="0">
                          <a:effectLst/>
                        </a:rPr>
                        <a:t>Workload</a:t>
                      </a:r>
                    </a:p>
                  </a:txBody>
                  <a:tcPr marL="31813" marR="31813" marT="23859" marB="23859" anchor="b">
                    <a:lnL w="12700" cap="flat" cmpd="sng" algn="ctr">
                      <a:solidFill>
                        <a:srgbClr val="00A6CB"/>
                      </a:solidFill>
                      <a:prstDash val="solid"/>
                      <a:round/>
                      <a:headEnd type="none" w="med" len="med"/>
                      <a:tailEnd type="none" w="med" len="med"/>
                    </a:lnL>
                    <a:lnR w="12700" cap="flat" cmpd="sng" algn="ctr">
                      <a:solidFill>
                        <a:srgbClr val="F0B5CB"/>
                      </a:solidFill>
                      <a:prstDash val="solid"/>
                      <a:round/>
                      <a:headEnd type="none" w="med" len="med"/>
                      <a:tailEnd type="none" w="med" len="med"/>
                    </a:lnR>
                    <a:lnT w="12700" cap="flat" cmpd="sng" algn="ctr">
                      <a:solidFill>
                        <a:srgbClr val="00A6CB"/>
                      </a:solidFill>
                      <a:prstDash val="solid"/>
                      <a:round/>
                      <a:headEnd type="none" w="med" len="med"/>
                      <a:tailEnd type="none" w="med" len="med"/>
                    </a:lnT>
                    <a:lnB w="9525" cap="flat" cmpd="sng" algn="ctr">
                      <a:solidFill>
                        <a:srgbClr val="90B5CB"/>
                      </a:solidFill>
                      <a:prstDash val="solid"/>
                      <a:round/>
                      <a:headEnd type="none" w="med" len="med"/>
                      <a:tailEnd type="none" w="med" len="med"/>
                    </a:lnB>
                    <a:solidFill>
                      <a:schemeClr val="accent6">
                        <a:lumMod val="75000"/>
                      </a:schemeClr>
                    </a:solidFill>
                  </a:tcPr>
                </a:tc>
                <a:tc>
                  <a:txBody>
                    <a:bodyPr/>
                    <a:lstStyle/>
                    <a:p>
                      <a:pPr algn="l" fontAlgn="b"/>
                      <a:r>
                        <a:rPr lang="en-US" sz="1400" b="1" dirty="0">
                          <a:effectLst/>
                        </a:rPr>
                        <a:t>Sample applications</a:t>
                      </a:r>
                    </a:p>
                  </a:txBody>
                  <a:tcPr marL="31813" marR="31813" marT="23859" marB="23859" anchor="b">
                    <a:lnL w="12700" cap="flat" cmpd="sng" algn="ctr">
                      <a:solidFill>
                        <a:srgbClr val="F0B5CB"/>
                      </a:solidFill>
                      <a:prstDash val="solid"/>
                      <a:round/>
                      <a:headEnd type="none" w="med" len="med"/>
                      <a:tailEnd type="none" w="med" len="med"/>
                    </a:lnL>
                    <a:lnR w="12700" cap="flat" cmpd="sng" algn="ctr">
                      <a:solidFill>
                        <a:srgbClr val="00B5CB"/>
                      </a:solidFill>
                      <a:prstDash val="solid"/>
                      <a:round/>
                      <a:headEnd type="none" w="med" len="med"/>
                      <a:tailEnd type="none" w="med" len="med"/>
                    </a:lnR>
                    <a:lnT w="12700" cap="flat" cmpd="sng" algn="ctr">
                      <a:solidFill>
                        <a:srgbClr val="F0B5CB"/>
                      </a:solidFill>
                      <a:prstDash val="solid"/>
                      <a:round/>
                      <a:headEnd type="none" w="med" len="med"/>
                      <a:tailEnd type="none" w="med" len="med"/>
                    </a:lnT>
                    <a:lnB w="9525" cap="flat" cmpd="sng" algn="ctr">
                      <a:solidFill>
                        <a:srgbClr val="60B8CB"/>
                      </a:solidFill>
                      <a:prstDash val="solid"/>
                      <a:round/>
                      <a:headEnd type="none" w="med" len="med"/>
                      <a:tailEnd type="none" w="med" len="med"/>
                    </a:lnB>
                    <a:solidFill>
                      <a:schemeClr val="accent6">
                        <a:lumMod val="75000"/>
                      </a:schemeClr>
                    </a:solidFill>
                  </a:tcPr>
                </a:tc>
                <a:tc>
                  <a:txBody>
                    <a:bodyPr/>
                    <a:lstStyle/>
                    <a:p>
                      <a:pPr algn="l" fontAlgn="b"/>
                      <a:r>
                        <a:rPr lang="en-US" sz="1400" b="1" dirty="0">
                          <a:effectLst/>
                        </a:rPr>
                        <a:t>Recommended bandwidth</a:t>
                      </a:r>
                    </a:p>
                  </a:txBody>
                  <a:tcPr marL="31813" marR="31813" marT="23859" marB="23859" anchor="b">
                    <a:lnL w="12700" cap="flat" cmpd="sng" algn="ctr">
                      <a:solidFill>
                        <a:srgbClr val="00B5CB"/>
                      </a:solidFill>
                      <a:prstDash val="solid"/>
                      <a:round/>
                      <a:headEnd type="none" w="med" len="med"/>
                      <a:tailEnd type="none" w="med" len="med"/>
                    </a:lnL>
                    <a:lnR w="12700" cap="flat" cmpd="sng" algn="ctr">
                      <a:solidFill>
                        <a:srgbClr val="00B5CB"/>
                      </a:solidFill>
                      <a:prstDash val="solid"/>
                      <a:round/>
                      <a:headEnd type="none" w="med" len="med"/>
                      <a:tailEnd type="none" w="med" len="med"/>
                    </a:lnR>
                    <a:lnT w="12700" cap="flat" cmpd="sng" algn="ctr">
                      <a:solidFill>
                        <a:srgbClr val="00B5CB"/>
                      </a:solidFill>
                      <a:prstDash val="solid"/>
                      <a:round/>
                      <a:headEnd type="none" w="med" len="med"/>
                      <a:tailEnd type="none" w="med" len="med"/>
                    </a:lnT>
                    <a:lnB w="9525" cap="flat" cmpd="sng" algn="ctr">
                      <a:solidFill>
                        <a:srgbClr val="20B0CB"/>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3642678416"/>
                  </a:ext>
                </a:extLst>
              </a:tr>
              <a:tr h="762144">
                <a:tc>
                  <a:txBody>
                    <a:bodyPr/>
                    <a:lstStyle/>
                    <a:p>
                      <a:pPr algn="l" fontAlgn="t"/>
                      <a:r>
                        <a:rPr lang="en-US" sz="1400" dirty="0">
                          <a:effectLst/>
                        </a:rPr>
                        <a:t>Task worker</a:t>
                      </a:r>
                    </a:p>
                  </a:txBody>
                  <a:tcPr marL="31813" marR="31813" marT="23859" marB="23859">
                    <a:lnL w="12700" cap="flat" cmpd="sng" algn="ctr">
                      <a:solidFill>
                        <a:srgbClr val="90B5CB"/>
                      </a:solidFill>
                      <a:prstDash val="solid"/>
                      <a:round/>
                      <a:headEnd type="none" w="med" len="med"/>
                      <a:tailEnd type="none" w="med" len="med"/>
                    </a:lnL>
                    <a:lnR w="12700" cap="flat" cmpd="sng" algn="ctr">
                      <a:solidFill>
                        <a:srgbClr val="60B8CB"/>
                      </a:solidFill>
                      <a:prstDash val="solid"/>
                      <a:round/>
                      <a:headEnd type="none" w="med" len="med"/>
                      <a:tailEnd type="none" w="med" len="med"/>
                    </a:lnR>
                    <a:lnT w="9525" cap="flat" cmpd="sng" algn="ctr">
                      <a:solidFill>
                        <a:srgbClr val="90B5CB"/>
                      </a:solidFill>
                      <a:prstDash val="solid"/>
                      <a:round/>
                      <a:headEnd type="none" w="med" len="med"/>
                      <a:tailEnd type="none" w="med" len="med"/>
                    </a:lnT>
                    <a:lnB w="9525" cap="flat" cmpd="sng" algn="ctr">
                      <a:solidFill>
                        <a:srgbClr val="D0B1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a:t>
                      </a:r>
                    </a:p>
                  </a:txBody>
                  <a:tcPr marL="31813" marR="31813" marT="23859" marB="23859">
                    <a:lnL w="12700" cap="flat" cmpd="sng" algn="ctr">
                      <a:solidFill>
                        <a:srgbClr val="60B8CB"/>
                      </a:solidFill>
                      <a:prstDash val="solid"/>
                      <a:round/>
                      <a:headEnd type="none" w="med" len="med"/>
                      <a:tailEnd type="none" w="med" len="med"/>
                    </a:lnL>
                    <a:lnR w="12700" cap="flat" cmpd="sng" algn="ctr">
                      <a:solidFill>
                        <a:srgbClr val="20B0CB"/>
                      </a:solidFill>
                      <a:prstDash val="solid"/>
                      <a:round/>
                      <a:headEnd type="none" w="med" len="med"/>
                      <a:tailEnd type="none" w="med" len="med"/>
                    </a:lnR>
                    <a:lnT w="9525" cap="flat" cmpd="sng" algn="ctr">
                      <a:solidFill>
                        <a:srgbClr val="60B8CB"/>
                      </a:solidFill>
                      <a:prstDash val="solid"/>
                      <a:round/>
                      <a:headEnd type="none" w="med" len="med"/>
                      <a:tailEnd type="none" w="med" len="med"/>
                    </a:lnT>
                    <a:lnB w="9525" cap="flat" cmpd="sng" algn="ctr">
                      <a:solidFill>
                        <a:srgbClr val="90C1CB"/>
                      </a:solidFill>
                      <a:prstDash val="solid"/>
                      <a:round/>
                      <a:headEnd type="none" w="med" len="med"/>
                      <a:tailEnd type="none" w="med" len="med"/>
                    </a:lnB>
                    <a:solidFill>
                      <a:srgbClr val="FFFFFF"/>
                    </a:solidFill>
                  </a:tcPr>
                </a:tc>
                <a:tc>
                  <a:txBody>
                    <a:bodyPr/>
                    <a:lstStyle/>
                    <a:p>
                      <a:pPr algn="l" fontAlgn="t"/>
                      <a:r>
                        <a:rPr lang="en-US" sz="1400" dirty="0">
                          <a:effectLst/>
                        </a:rPr>
                        <a:t>1.5 Mbps</a:t>
                      </a:r>
                    </a:p>
                  </a:txBody>
                  <a:tcPr marL="31813" marR="31813" marT="23859" marB="23859">
                    <a:lnL w="12700" cap="flat" cmpd="sng" algn="ctr">
                      <a:solidFill>
                        <a:srgbClr val="20B0CB"/>
                      </a:solidFill>
                      <a:prstDash val="solid"/>
                      <a:round/>
                      <a:headEnd type="none" w="med" len="med"/>
                      <a:tailEnd type="none" w="med" len="med"/>
                    </a:lnL>
                    <a:lnR w="12700" cap="flat" cmpd="sng" algn="ctr">
                      <a:solidFill>
                        <a:srgbClr val="20B0CB"/>
                      </a:solidFill>
                      <a:prstDash val="solid"/>
                      <a:round/>
                      <a:headEnd type="none" w="med" len="med"/>
                      <a:tailEnd type="none" w="med" len="med"/>
                    </a:lnR>
                    <a:lnT w="9525" cap="flat" cmpd="sng" algn="ctr">
                      <a:solidFill>
                        <a:srgbClr val="20B0CB"/>
                      </a:solidFill>
                      <a:prstDash val="solid"/>
                      <a:round/>
                      <a:headEnd type="none" w="med" len="med"/>
                      <a:tailEnd type="none" w="med" len="med"/>
                    </a:lnT>
                    <a:lnB w="9525" cap="flat" cmpd="sng" algn="ctr">
                      <a:solidFill>
                        <a:srgbClr val="B0BCCB"/>
                      </a:solidFill>
                      <a:prstDash val="solid"/>
                      <a:round/>
                      <a:headEnd type="none" w="med" len="med"/>
                      <a:tailEnd type="none" w="med" len="med"/>
                    </a:lnB>
                    <a:solidFill>
                      <a:srgbClr val="FFFFFF"/>
                    </a:solidFill>
                  </a:tcPr>
                </a:tc>
                <a:extLst>
                  <a:ext uri="{0D108BD9-81ED-4DB2-BD59-A6C34878D82A}">
                    <a16:rowId xmlns:a16="http://schemas.microsoft.com/office/drawing/2014/main" val="2585098836"/>
                  </a:ext>
                </a:extLst>
              </a:tr>
              <a:tr h="998566">
                <a:tc>
                  <a:txBody>
                    <a:bodyPr/>
                    <a:lstStyle/>
                    <a:p>
                      <a:pPr algn="l" fontAlgn="t"/>
                      <a:r>
                        <a:rPr lang="en-US" sz="1400" dirty="0">
                          <a:effectLst/>
                        </a:rPr>
                        <a:t>Office worker</a:t>
                      </a:r>
                    </a:p>
                  </a:txBody>
                  <a:tcPr marL="31813" marR="31813" marT="23859" marB="23859">
                    <a:lnL w="12700" cap="flat" cmpd="sng" algn="ctr">
                      <a:solidFill>
                        <a:srgbClr val="D0B1CB"/>
                      </a:solidFill>
                      <a:prstDash val="solid"/>
                      <a:round/>
                      <a:headEnd type="none" w="med" len="med"/>
                      <a:tailEnd type="none" w="med" len="med"/>
                    </a:lnL>
                    <a:lnR w="12700" cap="flat" cmpd="sng" algn="ctr">
                      <a:solidFill>
                        <a:srgbClr val="90C1CB"/>
                      </a:solidFill>
                      <a:prstDash val="solid"/>
                      <a:round/>
                      <a:headEnd type="none" w="med" len="med"/>
                      <a:tailEnd type="none" w="med" len="med"/>
                    </a:lnR>
                    <a:lnT w="9525" cap="flat" cmpd="sng" algn="ctr">
                      <a:solidFill>
                        <a:srgbClr val="D0B1CB"/>
                      </a:solidFill>
                      <a:prstDash val="solid"/>
                      <a:round/>
                      <a:headEnd type="none" w="med" len="med"/>
                      <a:tailEnd type="none" w="med" len="med"/>
                    </a:lnT>
                    <a:lnB w="9525" cap="flat" cmpd="sng" algn="ctr">
                      <a:solidFill>
                        <a:srgbClr val="A0BD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 PowerPoint, Photo Viewer</a:t>
                      </a:r>
                    </a:p>
                  </a:txBody>
                  <a:tcPr marL="31813" marR="31813" marT="23859" marB="23859">
                    <a:lnL w="12700" cap="flat" cmpd="sng" algn="ctr">
                      <a:solidFill>
                        <a:srgbClr val="90C1CB"/>
                      </a:solidFill>
                      <a:prstDash val="solid"/>
                      <a:round/>
                      <a:headEnd type="none" w="med" len="med"/>
                      <a:tailEnd type="none" w="med" len="med"/>
                    </a:lnL>
                    <a:lnR w="12700" cap="flat" cmpd="sng" algn="ctr">
                      <a:solidFill>
                        <a:srgbClr val="B0BCCB"/>
                      </a:solidFill>
                      <a:prstDash val="solid"/>
                      <a:round/>
                      <a:headEnd type="none" w="med" len="med"/>
                      <a:tailEnd type="none" w="med" len="med"/>
                    </a:lnR>
                    <a:lnT w="9525" cap="flat" cmpd="sng" algn="ctr">
                      <a:solidFill>
                        <a:srgbClr val="90C1CB"/>
                      </a:solidFill>
                      <a:prstDash val="solid"/>
                      <a:round/>
                      <a:headEnd type="none" w="med" len="med"/>
                      <a:tailEnd type="none" w="med" len="med"/>
                    </a:lnT>
                    <a:lnB w="9525" cap="flat" cmpd="sng" algn="ctr">
                      <a:solidFill>
                        <a:srgbClr val="60BBCB"/>
                      </a:solidFill>
                      <a:prstDash val="solid"/>
                      <a:round/>
                      <a:headEnd type="none" w="med" len="med"/>
                      <a:tailEnd type="none" w="med" len="med"/>
                    </a:lnB>
                    <a:solidFill>
                      <a:srgbClr val="FFFFFF"/>
                    </a:solidFill>
                  </a:tcPr>
                </a:tc>
                <a:tc>
                  <a:txBody>
                    <a:bodyPr/>
                    <a:lstStyle/>
                    <a:p>
                      <a:pPr algn="l" fontAlgn="t"/>
                      <a:r>
                        <a:rPr lang="en-US" sz="1400" dirty="0">
                          <a:effectLst/>
                        </a:rPr>
                        <a:t>3 Mbps</a:t>
                      </a:r>
                    </a:p>
                  </a:txBody>
                  <a:tcPr marL="31813" marR="31813" marT="23859" marB="23859">
                    <a:lnL w="12700" cap="flat" cmpd="sng" algn="ctr">
                      <a:solidFill>
                        <a:srgbClr val="B0BCCB"/>
                      </a:solidFill>
                      <a:prstDash val="solid"/>
                      <a:round/>
                      <a:headEnd type="none" w="med" len="med"/>
                      <a:tailEnd type="none" w="med" len="med"/>
                    </a:lnL>
                    <a:lnR w="12700" cap="flat" cmpd="sng" algn="ctr">
                      <a:solidFill>
                        <a:srgbClr val="B0BCCB"/>
                      </a:solidFill>
                      <a:prstDash val="solid"/>
                      <a:round/>
                      <a:headEnd type="none" w="med" len="med"/>
                      <a:tailEnd type="none" w="med" len="med"/>
                    </a:lnR>
                    <a:lnT w="9525" cap="flat" cmpd="sng" algn="ctr">
                      <a:solidFill>
                        <a:srgbClr val="B0BCCB"/>
                      </a:solidFill>
                      <a:prstDash val="solid"/>
                      <a:round/>
                      <a:headEnd type="none" w="med" len="med"/>
                      <a:tailEnd type="none" w="med" len="med"/>
                    </a:lnT>
                    <a:lnB w="9525" cap="flat" cmpd="sng" algn="ctr">
                      <a:solidFill>
                        <a:srgbClr val="A0BDCB"/>
                      </a:solidFill>
                      <a:prstDash val="solid"/>
                      <a:round/>
                      <a:headEnd type="none" w="med" len="med"/>
                      <a:tailEnd type="none" w="med" len="med"/>
                    </a:lnB>
                    <a:solidFill>
                      <a:srgbClr val="FFFFFF"/>
                    </a:solidFill>
                  </a:tcPr>
                </a:tc>
                <a:extLst>
                  <a:ext uri="{0D108BD9-81ED-4DB2-BD59-A6C34878D82A}">
                    <a16:rowId xmlns:a16="http://schemas.microsoft.com/office/drawing/2014/main" val="1815149218"/>
                  </a:ext>
                </a:extLst>
              </a:tr>
              <a:tr h="1085876">
                <a:tc>
                  <a:txBody>
                    <a:bodyPr/>
                    <a:lstStyle/>
                    <a:p>
                      <a:pPr algn="l" fontAlgn="t"/>
                      <a:r>
                        <a:rPr lang="en-US" sz="1400">
                          <a:effectLst/>
                        </a:rPr>
                        <a:t>Knowledge worker</a:t>
                      </a:r>
                    </a:p>
                  </a:txBody>
                  <a:tcPr marL="31813" marR="31813" marT="23859" marB="23859">
                    <a:lnL w="12700" cap="flat" cmpd="sng" algn="ctr">
                      <a:solidFill>
                        <a:srgbClr val="A0BDCB"/>
                      </a:solidFill>
                      <a:prstDash val="solid"/>
                      <a:round/>
                      <a:headEnd type="none" w="med" len="med"/>
                      <a:tailEnd type="none" w="med" len="med"/>
                    </a:lnL>
                    <a:lnR w="12700" cap="flat" cmpd="sng" algn="ctr">
                      <a:solidFill>
                        <a:srgbClr val="60BBCB"/>
                      </a:solidFill>
                      <a:prstDash val="solid"/>
                      <a:round/>
                      <a:headEnd type="none" w="med" len="med"/>
                      <a:tailEnd type="none" w="med" len="med"/>
                    </a:lnR>
                    <a:lnT w="9525" cap="flat" cmpd="sng" algn="ctr">
                      <a:solidFill>
                        <a:srgbClr val="A0BDCB"/>
                      </a:solidFill>
                      <a:prstDash val="solid"/>
                      <a:round/>
                      <a:headEnd type="none" w="med" len="med"/>
                      <a:tailEnd type="none" w="med" len="med"/>
                    </a:lnT>
                    <a:lnB w="9525" cap="flat" cmpd="sng" algn="ctr">
                      <a:solidFill>
                        <a:srgbClr val="60C4CB"/>
                      </a:solidFill>
                      <a:prstDash val="solid"/>
                      <a:round/>
                      <a:headEnd type="none" w="med" len="med"/>
                      <a:tailEnd type="none" w="med" len="med"/>
                    </a:lnB>
                    <a:solidFill>
                      <a:srgbClr val="FFFFFF"/>
                    </a:solidFill>
                  </a:tcPr>
                </a:tc>
                <a:tc>
                  <a:txBody>
                    <a:bodyPr/>
                    <a:lstStyle/>
                    <a:p>
                      <a:pPr algn="l" fontAlgn="t"/>
                      <a:r>
                        <a:rPr lang="en-US" sz="1400">
                          <a:effectLst/>
                        </a:rPr>
                        <a:t>Microsoft Word, Outlook, Excel, Adobe Reader, PowerPoint, Photo Viewer, Java</a:t>
                      </a:r>
                    </a:p>
                  </a:txBody>
                  <a:tcPr marL="31813" marR="31813" marT="23859" marB="23859">
                    <a:lnL w="12700" cap="flat" cmpd="sng" algn="ctr">
                      <a:solidFill>
                        <a:srgbClr val="60BBCB"/>
                      </a:solidFill>
                      <a:prstDash val="solid"/>
                      <a:round/>
                      <a:headEnd type="none" w="med" len="med"/>
                      <a:tailEnd type="none" w="med" len="med"/>
                    </a:lnL>
                    <a:lnR w="12700" cap="flat" cmpd="sng" algn="ctr">
                      <a:solidFill>
                        <a:srgbClr val="A0BDCB"/>
                      </a:solidFill>
                      <a:prstDash val="solid"/>
                      <a:round/>
                      <a:headEnd type="none" w="med" len="med"/>
                      <a:tailEnd type="none" w="med" len="med"/>
                    </a:lnR>
                    <a:lnT w="9525" cap="flat" cmpd="sng" algn="ctr">
                      <a:solidFill>
                        <a:srgbClr val="60BBCB"/>
                      </a:solidFill>
                      <a:prstDash val="solid"/>
                      <a:round/>
                      <a:headEnd type="none" w="med" len="med"/>
                      <a:tailEnd type="none" w="med" len="med"/>
                    </a:lnT>
                    <a:lnB w="9525" cap="flat" cmpd="sng" algn="ctr">
                      <a:solidFill>
                        <a:srgbClr val="60D0CB"/>
                      </a:solidFill>
                      <a:prstDash val="solid"/>
                      <a:round/>
                      <a:headEnd type="none" w="med" len="med"/>
                      <a:tailEnd type="none" w="med" len="med"/>
                    </a:lnB>
                    <a:solidFill>
                      <a:srgbClr val="FFFFFF"/>
                    </a:solidFill>
                  </a:tcPr>
                </a:tc>
                <a:tc>
                  <a:txBody>
                    <a:bodyPr/>
                    <a:lstStyle/>
                    <a:p>
                      <a:pPr algn="l" fontAlgn="t"/>
                      <a:r>
                        <a:rPr lang="en-US" sz="1400" dirty="0">
                          <a:effectLst/>
                        </a:rPr>
                        <a:t>5 Mbps</a:t>
                      </a:r>
                    </a:p>
                  </a:txBody>
                  <a:tcPr marL="31813" marR="31813" marT="23859" marB="23859">
                    <a:lnL w="12700" cap="flat" cmpd="sng" algn="ctr">
                      <a:solidFill>
                        <a:srgbClr val="A0BDCB"/>
                      </a:solidFill>
                      <a:prstDash val="solid"/>
                      <a:round/>
                      <a:headEnd type="none" w="med" len="med"/>
                      <a:tailEnd type="none" w="med" len="med"/>
                    </a:lnL>
                    <a:lnR w="12700" cap="flat" cmpd="sng" algn="ctr">
                      <a:solidFill>
                        <a:srgbClr val="A0BDCB"/>
                      </a:solidFill>
                      <a:prstDash val="solid"/>
                      <a:round/>
                      <a:headEnd type="none" w="med" len="med"/>
                      <a:tailEnd type="none" w="med" len="med"/>
                    </a:lnR>
                    <a:lnT w="9525" cap="flat" cmpd="sng" algn="ctr">
                      <a:solidFill>
                        <a:srgbClr val="A0BDCB"/>
                      </a:solidFill>
                      <a:prstDash val="solid"/>
                      <a:round/>
                      <a:headEnd type="none" w="med" len="med"/>
                      <a:tailEnd type="none" w="med" len="med"/>
                    </a:lnT>
                    <a:lnB w="9525" cap="flat" cmpd="sng" algn="ctr">
                      <a:solidFill>
                        <a:srgbClr val="40CFCB"/>
                      </a:solidFill>
                      <a:prstDash val="solid"/>
                      <a:round/>
                      <a:headEnd type="none" w="med" len="med"/>
                      <a:tailEnd type="none" w="med" len="med"/>
                    </a:lnB>
                    <a:solidFill>
                      <a:srgbClr val="FFFFFF"/>
                    </a:solidFill>
                  </a:tcPr>
                </a:tc>
                <a:extLst>
                  <a:ext uri="{0D108BD9-81ED-4DB2-BD59-A6C34878D82A}">
                    <a16:rowId xmlns:a16="http://schemas.microsoft.com/office/drawing/2014/main" val="3573447866"/>
                  </a:ext>
                </a:extLst>
              </a:tr>
              <a:tr h="1471411">
                <a:tc>
                  <a:txBody>
                    <a:bodyPr/>
                    <a:lstStyle/>
                    <a:p>
                      <a:pPr algn="l" fontAlgn="t"/>
                      <a:r>
                        <a:rPr lang="en-US" sz="1400">
                          <a:effectLst/>
                        </a:rPr>
                        <a:t>Power worker</a:t>
                      </a:r>
                    </a:p>
                  </a:txBody>
                  <a:tcPr marL="31813" marR="31813" marT="23859" marB="23859">
                    <a:lnL w="12700" cap="flat" cmpd="sng" algn="ctr">
                      <a:solidFill>
                        <a:srgbClr val="60C4CB"/>
                      </a:solidFill>
                      <a:prstDash val="solid"/>
                      <a:round/>
                      <a:headEnd type="none" w="med" len="med"/>
                      <a:tailEnd type="none" w="med" len="med"/>
                    </a:lnL>
                    <a:lnR w="12700" cap="flat" cmpd="sng" algn="ctr">
                      <a:solidFill>
                        <a:srgbClr val="60D0CB"/>
                      </a:solidFill>
                      <a:prstDash val="solid"/>
                      <a:round/>
                      <a:headEnd type="none" w="med" len="med"/>
                      <a:tailEnd type="none" w="med" len="med"/>
                    </a:lnR>
                    <a:lnT w="9525" cap="flat" cmpd="sng" algn="ctr">
                      <a:solidFill>
                        <a:srgbClr val="60C4CB"/>
                      </a:solidFill>
                      <a:prstDash val="solid"/>
                      <a:round/>
                      <a:headEnd type="none" w="med" len="med"/>
                      <a:tailEnd type="none" w="med" len="med"/>
                    </a:lnT>
                    <a:lnB w="12700" cap="flat" cmpd="sng" algn="ctr">
                      <a:solidFill>
                        <a:srgbClr val="60C4CB"/>
                      </a:solidFill>
                      <a:prstDash val="solid"/>
                      <a:round/>
                      <a:headEnd type="none" w="med" len="med"/>
                      <a:tailEnd type="none" w="med" len="med"/>
                    </a:lnB>
                    <a:solidFill>
                      <a:srgbClr val="FFFFFF"/>
                    </a:solidFill>
                  </a:tcPr>
                </a:tc>
                <a:tc>
                  <a:txBody>
                    <a:bodyPr/>
                    <a:lstStyle/>
                    <a:p>
                      <a:pPr algn="l" fontAlgn="t"/>
                      <a:r>
                        <a:rPr lang="en-US" sz="1400" dirty="0">
                          <a:effectLst/>
                        </a:rPr>
                        <a:t>Microsoft Word, Outlook, Excel, Adobe Reader, PowerPoint, Photo Viewer, Java, CAD/CAM, illustration/publishing</a:t>
                      </a:r>
                    </a:p>
                  </a:txBody>
                  <a:tcPr marL="31813" marR="31813" marT="23859" marB="23859">
                    <a:lnL w="12700" cap="flat" cmpd="sng" algn="ctr">
                      <a:solidFill>
                        <a:srgbClr val="60D0CB"/>
                      </a:solidFill>
                      <a:prstDash val="solid"/>
                      <a:round/>
                      <a:headEnd type="none" w="med" len="med"/>
                      <a:tailEnd type="none" w="med" len="med"/>
                    </a:lnL>
                    <a:lnR w="12700" cap="flat" cmpd="sng" algn="ctr">
                      <a:solidFill>
                        <a:srgbClr val="40CFCB"/>
                      </a:solidFill>
                      <a:prstDash val="solid"/>
                      <a:round/>
                      <a:headEnd type="none" w="med" len="med"/>
                      <a:tailEnd type="none" w="med" len="med"/>
                    </a:lnR>
                    <a:lnT w="9525" cap="flat" cmpd="sng" algn="ctr">
                      <a:solidFill>
                        <a:srgbClr val="60D0CB"/>
                      </a:solidFill>
                      <a:prstDash val="solid"/>
                      <a:round/>
                      <a:headEnd type="none" w="med" len="med"/>
                      <a:tailEnd type="none" w="med" len="med"/>
                    </a:lnT>
                    <a:lnB w="12700" cap="flat" cmpd="sng" algn="ctr">
                      <a:solidFill>
                        <a:srgbClr val="60D0CB"/>
                      </a:solidFill>
                      <a:prstDash val="solid"/>
                      <a:round/>
                      <a:headEnd type="none" w="med" len="med"/>
                      <a:tailEnd type="none" w="med" len="med"/>
                    </a:lnB>
                    <a:solidFill>
                      <a:srgbClr val="FFFFFF"/>
                    </a:solidFill>
                  </a:tcPr>
                </a:tc>
                <a:tc>
                  <a:txBody>
                    <a:bodyPr/>
                    <a:lstStyle/>
                    <a:p>
                      <a:pPr algn="l" fontAlgn="t"/>
                      <a:r>
                        <a:rPr lang="en-US" sz="1400" dirty="0">
                          <a:effectLst/>
                        </a:rPr>
                        <a:t>15 Mbps</a:t>
                      </a:r>
                    </a:p>
                  </a:txBody>
                  <a:tcPr marL="31813" marR="31813" marT="23859" marB="23859">
                    <a:lnL w="12700" cap="flat" cmpd="sng" algn="ctr">
                      <a:solidFill>
                        <a:srgbClr val="40CFCB"/>
                      </a:solidFill>
                      <a:prstDash val="solid"/>
                      <a:round/>
                      <a:headEnd type="none" w="med" len="med"/>
                      <a:tailEnd type="none" w="med" len="med"/>
                    </a:lnL>
                    <a:lnR w="12700" cap="flat" cmpd="sng" algn="ctr">
                      <a:solidFill>
                        <a:srgbClr val="40CFCB"/>
                      </a:solidFill>
                      <a:prstDash val="solid"/>
                      <a:round/>
                      <a:headEnd type="none" w="med" len="med"/>
                      <a:tailEnd type="none" w="med" len="med"/>
                    </a:lnR>
                    <a:lnT w="9525" cap="flat" cmpd="sng" algn="ctr">
                      <a:solidFill>
                        <a:srgbClr val="40CFCB"/>
                      </a:solidFill>
                      <a:prstDash val="solid"/>
                      <a:round/>
                      <a:headEnd type="none" w="med" len="med"/>
                      <a:tailEnd type="none" w="med" len="med"/>
                    </a:lnT>
                    <a:lnB w="12700" cap="flat" cmpd="sng" algn="ctr">
                      <a:solidFill>
                        <a:srgbClr val="40CFCB"/>
                      </a:solidFill>
                      <a:prstDash val="solid"/>
                      <a:round/>
                      <a:headEnd type="none" w="med" len="med"/>
                      <a:tailEnd type="none" w="med" len="med"/>
                    </a:lnB>
                    <a:solidFill>
                      <a:srgbClr val="FFFFFF"/>
                    </a:solidFill>
                  </a:tcPr>
                </a:tc>
                <a:extLst>
                  <a:ext uri="{0D108BD9-81ED-4DB2-BD59-A6C34878D82A}">
                    <a16:rowId xmlns:a16="http://schemas.microsoft.com/office/drawing/2014/main" val="44642029"/>
                  </a:ext>
                </a:extLst>
              </a:tr>
            </a:tbl>
          </a:graphicData>
        </a:graphic>
      </p:graphicFrame>
      <p:graphicFrame>
        <p:nvGraphicFramePr>
          <p:cNvPr id="5" name="Table 4">
            <a:extLst>
              <a:ext uri="{FF2B5EF4-FFF2-40B4-BE49-F238E27FC236}">
                <a16:creationId xmlns:a16="http://schemas.microsoft.com/office/drawing/2014/main" id="{2BDF8C82-08D9-4511-870C-80AA09B0C268}"/>
              </a:ext>
            </a:extLst>
          </p:cNvPr>
          <p:cNvGraphicFramePr>
            <a:graphicFrameLocks noGrp="1"/>
          </p:cNvGraphicFramePr>
          <p:nvPr>
            <p:extLst>
              <p:ext uri="{D42A27DB-BD31-4B8C-83A1-F6EECF244321}">
                <p14:modId xmlns:p14="http://schemas.microsoft.com/office/powerpoint/2010/main" val="2757922779"/>
              </p:ext>
            </p:extLst>
          </p:nvPr>
        </p:nvGraphicFramePr>
        <p:xfrm>
          <a:off x="1297470" y="4787899"/>
          <a:ext cx="3635636" cy="1612901"/>
        </p:xfrm>
        <a:graphic>
          <a:graphicData uri="http://schemas.openxmlformats.org/drawingml/2006/table">
            <a:tbl>
              <a:tblPr/>
              <a:tblGrid>
                <a:gridCol w="1817818">
                  <a:extLst>
                    <a:ext uri="{9D8B030D-6E8A-4147-A177-3AD203B41FA5}">
                      <a16:colId xmlns:a16="http://schemas.microsoft.com/office/drawing/2014/main" val="4192631243"/>
                    </a:ext>
                  </a:extLst>
                </a:gridCol>
                <a:gridCol w="1817818">
                  <a:extLst>
                    <a:ext uri="{9D8B030D-6E8A-4147-A177-3AD203B41FA5}">
                      <a16:colId xmlns:a16="http://schemas.microsoft.com/office/drawing/2014/main" val="4086075467"/>
                    </a:ext>
                  </a:extLst>
                </a:gridCol>
              </a:tblGrid>
              <a:tr h="449497">
                <a:tc>
                  <a:txBody>
                    <a:bodyPr/>
                    <a:lstStyle/>
                    <a:p>
                      <a:pPr algn="l" fontAlgn="b"/>
                      <a:r>
                        <a:rPr lang="en-US" sz="1000" b="0" cap="none" spc="0" dirty="0">
                          <a:ln w="0"/>
                          <a:solidFill>
                            <a:schemeClr val="tx1"/>
                          </a:solidFill>
                          <a:effectLst>
                            <a:outerShdw blurRad="38100" dist="19050" dir="2700000" algn="tl" rotWithShape="0">
                              <a:schemeClr val="dk1">
                                <a:alpha val="40000"/>
                              </a:schemeClr>
                            </a:outerShdw>
                          </a:effectLst>
                        </a:rPr>
                        <a:t>Typical display resolutions at 30 fps</a:t>
                      </a:r>
                    </a:p>
                  </a:txBody>
                  <a:tcPr marL="88137" marR="88137" marT="66102" marB="66102" anchor="b">
                    <a:lnL w="12700" cap="flat" cmpd="sng" algn="ctr">
                      <a:solidFill>
                        <a:srgbClr val="202007"/>
                      </a:solidFill>
                      <a:prstDash val="solid"/>
                      <a:round/>
                      <a:headEnd type="none" w="med" len="med"/>
                      <a:tailEnd type="none" w="med" len="med"/>
                    </a:lnL>
                    <a:lnR w="12700" cap="flat" cmpd="sng" algn="ctr">
                      <a:solidFill>
                        <a:srgbClr val="702407"/>
                      </a:solidFill>
                      <a:prstDash val="solid"/>
                      <a:round/>
                      <a:headEnd type="none" w="med" len="med"/>
                      <a:tailEnd type="none" w="med" len="med"/>
                    </a:lnR>
                    <a:lnT w="12700" cap="flat" cmpd="sng" algn="ctr">
                      <a:solidFill>
                        <a:srgbClr val="202007"/>
                      </a:solidFill>
                      <a:prstDash val="solid"/>
                      <a:round/>
                      <a:headEnd type="none" w="med" len="med"/>
                      <a:tailEnd type="none" w="med" len="med"/>
                    </a:lnT>
                    <a:lnB w="9525" cap="flat" cmpd="sng" algn="ctr">
                      <a:solidFill>
                        <a:srgbClr val="802C07"/>
                      </a:solidFill>
                      <a:prstDash val="solid"/>
                      <a:round/>
                      <a:headEnd type="none" w="med" len="med"/>
                      <a:tailEnd type="none" w="med" len="med"/>
                    </a:lnB>
                    <a:solidFill>
                      <a:srgbClr val="FFFFFF"/>
                    </a:solidFill>
                  </a:tcPr>
                </a:tc>
                <a:tc>
                  <a:txBody>
                    <a:bodyPr/>
                    <a:lstStyle/>
                    <a:p>
                      <a:pPr algn="l" fontAlgn="b"/>
                      <a:r>
                        <a:rPr lang="en-US" sz="1000" b="0" cap="none" spc="0" dirty="0">
                          <a:ln w="0"/>
                          <a:solidFill>
                            <a:schemeClr val="tx1"/>
                          </a:solidFill>
                          <a:effectLst>
                            <a:outerShdw blurRad="38100" dist="19050" dir="2700000" algn="tl" rotWithShape="0">
                              <a:schemeClr val="dk1">
                                <a:alpha val="40000"/>
                              </a:schemeClr>
                            </a:outerShdw>
                          </a:effectLst>
                        </a:rPr>
                        <a:t>Recommended bandwidth</a:t>
                      </a:r>
                    </a:p>
                  </a:txBody>
                  <a:tcPr marL="88137" marR="88137" marT="66102" marB="66102" anchor="b">
                    <a:lnL w="12700" cap="flat" cmpd="sng" algn="ctr">
                      <a:solidFill>
                        <a:srgbClr val="702407"/>
                      </a:solidFill>
                      <a:prstDash val="solid"/>
                      <a:round/>
                      <a:headEnd type="none" w="med" len="med"/>
                      <a:tailEnd type="none" w="med" len="med"/>
                    </a:lnL>
                    <a:lnR w="12700" cap="flat" cmpd="sng" algn="ctr">
                      <a:solidFill>
                        <a:srgbClr val="702407"/>
                      </a:solidFill>
                      <a:prstDash val="solid"/>
                      <a:round/>
                      <a:headEnd type="none" w="med" len="med"/>
                      <a:tailEnd type="none" w="med" len="med"/>
                    </a:lnR>
                    <a:lnT w="12700" cap="flat" cmpd="sng" algn="ctr">
                      <a:solidFill>
                        <a:srgbClr val="702407"/>
                      </a:solidFill>
                      <a:prstDash val="solid"/>
                      <a:round/>
                      <a:headEnd type="none" w="med" len="med"/>
                      <a:tailEnd type="none" w="med" len="med"/>
                    </a:lnT>
                    <a:lnB w="9525" cap="flat" cmpd="sng" algn="ctr">
                      <a:solidFill>
                        <a:srgbClr val="A02D07"/>
                      </a:solidFill>
                      <a:prstDash val="solid"/>
                      <a:round/>
                      <a:headEnd type="none" w="med" len="med"/>
                      <a:tailEnd type="none" w="med" len="med"/>
                    </a:lnB>
                    <a:solidFill>
                      <a:srgbClr val="FFFFFF"/>
                    </a:solidFill>
                  </a:tcPr>
                </a:tc>
                <a:extLst>
                  <a:ext uri="{0D108BD9-81ED-4DB2-BD59-A6C34878D82A}">
                    <a16:rowId xmlns:a16="http://schemas.microsoft.com/office/drawing/2014/main" val="3378429084"/>
                  </a:ext>
                </a:extLst>
              </a:tr>
              <a:tr h="290851">
                <a:tc>
                  <a:txBody>
                    <a:bodyPr/>
                    <a:lstStyle/>
                    <a:p>
                      <a:pPr algn="l" fontAlgn="t"/>
                      <a:r>
                        <a:rPr lang="en-US" sz="1000">
                          <a:effectLst/>
                        </a:rPr>
                        <a:t>About 1024 × 768 px</a:t>
                      </a:r>
                    </a:p>
                  </a:txBody>
                  <a:tcPr marL="88137" marR="88137" marT="66102" marB="66102">
                    <a:lnL w="12700" cap="flat" cmpd="sng" algn="ctr">
                      <a:solidFill>
                        <a:srgbClr val="802C07"/>
                      </a:solidFill>
                      <a:prstDash val="solid"/>
                      <a:round/>
                      <a:headEnd type="none" w="med" len="med"/>
                      <a:tailEnd type="none" w="med" len="med"/>
                    </a:lnL>
                    <a:lnR w="12700" cap="flat" cmpd="sng" algn="ctr">
                      <a:solidFill>
                        <a:srgbClr val="A02D07"/>
                      </a:solidFill>
                      <a:prstDash val="solid"/>
                      <a:round/>
                      <a:headEnd type="none" w="med" len="med"/>
                      <a:tailEnd type="none" w="med" len="med"/>
                    </a:lnR>
                    <a:lnT w="9525" cap="flat" cmpd="sng" algn="ctr">
                      <a:solidFill>
                        <a:srgbClr val="802C07"/>
                      </a:solidFill>
                      <a:prstDash val="solid"/>
                      <a:round/>
                      <a:headEnd type="none" w="med" len="med"/>
                      <a:tailEnd type="none" w="med" len="med"/>
                    </a:lnT>
                    <a:lnB w="9525" cap="flat" cmpd="sng" algn="ctr">
                      <a:solidFill>
                        <a:srgbClr val="802607"/>
                      </a:solidFill>
                      <a:prstDash val="solid"/>
                      <a:round/>
                      <a:headEnd type="none" w="med" len="med"/>
                      <a:tailEnd type="none" w="med" len="med"/>
                    </a:lnB>
                    <a:solidFill>
                      <a:srgbClr val="FFFFFF"/>
                    </a:solidFill>
                  </a:tcPr>
                </a:tc>
                <a:tc>
                  <a:txBody>
                    <a:bodyPr/>
                    <a:lstStyle/>
                    <a:p>
                      <a:pPr algn="l" fontAlgn="t"/>
                      <a:r>
                        <a:rPr lang="en-US" sz="1000">
                          <a:effectLst/>
                        </a:rPr>
                        <a:t>1.5 Mbps</a:t>
                      </a:r>
                    </a:p>
                  </a:txBody>
                  <a:tcPr marL="88137" marR="88137" marT="66102" marB="66102">
                    <a:lnL w="12700" cap="flat" cmpd="sng" algn="ctr">
                      <a:solidFill>
                        <a:srgbClr val="A02D07"/>
                      </a:solidFill>
                      <a:prstDash val="solid"/>
                      <a:round/>
                      <a:headEnd type="none" w="med" len="med"/>
                      <a:tailEnd type="none" w="med" len="med"/>
                    </a:lnL>
                    <a:lnR w="12700" cap="flat" cmpd="sng" algn="ctr">
                      <a:solidFill>
                        <a:srgbClr val="A02D07"/>
                      </a:solidFill>
                      <a:prstDash val="solid"/>
                      <a:round/>
                      <a:headEnd type="none" w="med" len="med"/>
                      <a:tailEnd type="none" w="med" len="med"/>
                    </a:lnR>
                    <a:lnT w="9525" cap="flat" cmpd="sng" algn="ctr">
                      <a:solidFill>
                        <a:srgbClr val="A02D07"/>
                      </a:solidFill>
                      <a:prstDash val="solid"/>
                      <a:round/>
                      <a:headEnd type="none" w="med" len="med"/>
                      <a:tailEnd type="none" w="med" len="med"/>
                    </a:lnT>
                    <a:lnB w="9525" cap="flat" cmpd="sng" algn="ctr">
                      <a:solidFill>
                        <a:srgbClr val="A02707"/>
                      </a:solidFill>
                      <a:prstDash val="solid"/>
                      <a:round/>
                      <a:headEnd type="none" w="med" len="med"/>
                      <a:tailEnd type="none" w="med" len="med"/>
                    </a:lnB>
                    <a:solidFill>
                      <a:srgbClr val="FFFFFF"/>
                    </a:solidFill>
                  </a:tcPr>
                </a:tc>
                <a:extLst>
                  <a:ext uri="{0D108BD9-81ED-4DB2-BD59-A6C34878D82A}">
                    <a16:rowId xmlns:a16="http://schemas.microsoft.com/office/drawing/2014/main" val="3887913137"/>
                  </a:ext>
                </a:extLst>
              </a:tr>
              <a:tr h="290851">
                <a:tc>
                  <a:txBody>
                    <a:bodyPr/>
                    <a:lstStyle/>
                    <a:p>
                      <a:pPr algn="l" fontAlgn="t"/>
                      <a:r>
                        <a:rPr lang="en-US" sz="1000">
                          <a:effectLst/>
                        </a:rPr>
                        <a:t>About 1280 × 720 px</a:t>
                      </a:r>
                    </a:p>
                  </a:txBody>
                  <a:tcPr marL="88137" marR="88137" marT="66102" marB="66102">
                    <a:lnL w="12700" cap="flat" cmpd="sng" algn="ctr">
                      <a:solidFill>
                        <a:srgbClr val="802607"/>
                      </a:solidFill>
                      <a:prstDash val="solid"/>
                      <a:round/>
                      <a:headEnd type="none" w="med" len="med"/>
                      <a:tailEnd type="none" w="med" len="med"/>
                    </a:lnL>
                    <a:lnR w="12700" cap="flat" cmpd="sng" algn="ctr">
                      <a:solidFill>
                        <a:srgbClr val="A02707"/>
                      </a:solidFill>
                      <a:prstDash val="solid"/>
                      <a:round/>
                      <a:headEnd type="none" w="med" len="med"/>
                      <a:tailEnd type="none" w="med" len="med"/>
                    </a:lnR>
                    <a:lnT w="9525" cap="flat" cmpd="sng" algn="ctr">
                      <a:solidFill>
                        <a:srgbClr val="802607"/>
                      </a:solidFill>
                      <a:prstDash val="solid"/>
                      <a:round/>
                      <a:headEnd type="none" w="med" len="med"/>
                      <a:tailEnd type="none" w="med" len="med"/>
                    </a:lnT>
                    <a:lnB w="9525" cap="flat" cmpd="sng" algn="ctr">
                      <a:solidFill>
                        <a:srgbClr val="603107"/>
                      </a:solidFill>
                      <a:prstDash val="solid"/>
                      <a:round/>
                      <a:headEnd type="none" w="med" len="med"/>
                      <a:tailEnd type="none" w="med" len="med"/>
                    </a:lnB>
                    <a:solidFill>
                      <a:srgbClr val="FFFFFF"/>
                    </a:solidFill>
                  </a:tcPr>
                </a:tc>
                <a:tc>
                  <a:txBody>
                    <a:bodyPr/>
                    <a:lstStyle/>
                    <a:p>
                      <a:pPr algn="l" fontAlgn="t"/>
                      <a:r>
                        <a:rPr lang="en-US" sz="1000">
                          <a:effectLst/>
                        </a:rPr>
                        <a:t>3 Mbps</a:t>
                      </a:r>
                    </a:p>
                  </a:txBody>
                  <a:tcPr marL="88137" marR="88137" marT="66102" marB="66102">
                    <a:lnL w="12700" cap="flat" cmpd="sng" algn="ctr">
                      <a:solidFill>
                        <a:srgbClr val="A02707"/>
                      </a:solidFill>
                      <a:prstDash val="solid"/>
                      <a:round/>
                      <a:headEnd type="none" w="med" len="med"/>
                      <a:tailEnd type="none" w="med" len="med"/>
                    </a:lnL>
                    <a:lnR w="12700" cap="flat" cmpd="sng" algn="ctr">
                      <a:solidFill>
                        <a:srgbClr val="A02707"/>
                      </a:solidFill>
                      <a:prstDash val="solid"/>
                      <a:round/>
                      <a:headEnd type="none" w="med" len="med"/>
                      <a:tailEnd type="none" w="med" len="med"/>
                    </a:lnR>
                    <a:lnT w="9525" cap="flat" cmpd="sng" algn="ctr">
                      <a:solidFill>
                        <a:srgbClr val="A02707"/>
                      </a:solidFill>
                      <a:prstDash val="solid"/>
                      <a:round/>
                      <a:headEnd type="none" w="med" len="med"/>
                      <a:tailEnd type="none" w="med" len="med"/>
                    </a:lnT>
                    <a:lnB w="9525" cap="flat" cmpd="sng" algn="ctr">
                      <a:solidFill>
                        <a:srgbClr val="102A07"/>
                      </a:solidFill>
                      <a:prstDash val="solid"/>
                      <a:round/>
                      <a:headEnd type="none" w="med" len="med"/>
                      <a:tailEnd type="none" w="med" len="med"/>
                    </a:lnB>
                    <a:solidFill>
                      <a:srgbClr val="FFFFFF"/>
                    </a:solidFill>
                  </a:tcPr>
                </a:tc>
                <a:extLst>
                  <a:ext uri="{0D108BD9-81ED-4DB2-BD59-A6C34878D82A}">
                    <a16:rowId xmlns:a16="http://schemas.microsoft.com/office/drawing/2014/main" val="108340872"/>
                  </a:ext>
                </a:extLst>
              </a:tr>
              <a:tr h="290851">
                <a:tc>
                  <a:txBody>
                    <a:bodyPr/>
                    <a:lstStyle/>
                    <a:p>
                      <a:pPr algn="l" fontAlgn="t"/>
                      <a:r>
                        <a:rPr lang="en-US" sz="1000">
                          <a:effectLst/>
                        </a:rPr>
                        <a:t>About 1920 × 1080 px</a:t>
                      </a:r>
                    </a:p>
                  </a:txBody>
                  <a:tcPr marL="88137" marR="88137" marT="66102" marB="66102">
                    <a:lnL w="12700" cap="flat" cmpd="sng" algn="ctr">
                      <a:solidFill>
                        <a:srgbClr val="603107"/>
                      </a:solidFill>
                      <a:prstDash val="solid"/>
                      <a:round/>
                      <a:headEnd type="none" w="med" len="med"/>
                      <a:tailEnd type="none" w="med" len="med"/>
                    </a:lnL>
                    <a:lnR w="12700" cap="flat" cmpd="sng" algn="ctr">
                      <a:solidFill>
                        <a:srgbClr val="102A07"/>
                      </a:solidFill>
                      <a:prstDash val="solid"/>
                      <a:round/>
                      <a:headEnd type="none" w="med" len="med"/>
                      <a:tailEnd type="none" w="med" len="med"/>
                    </a:lnR>
                    <a:lnT w="9525" cap="flat" cmpd="sng" algn="ctr">
                      <a:solidFill>
                        <a:srgbClr val="603107"/>
                      </a:solidFill>
                      <a:prstDash val="solid"/>
                      <a:round/>
                      <a:headEnd type="none" w="med" len="med"/>
                      <a:tailEnd type="none" w="med" len="med"/>
                    </a:lnT>
                    <a:lnB w="9525" cap="flat" cmpd="sng" algn="ctr">
                      <a:solidFill>
                        <a:srgbClr val="003A07"/>
                      </a:solidFill>
                      <a:prstDash val="solid"/>
                      <a:round/>
                      <a:headEnd type="none" w="med" len="med"/>
                      <a:tailEnd type="none" w="med" len="med"/>
                    </a:lnB>
                    <a:solidFill>
                      <a:srgbClr val="FFFFFF"/>
                    </a:solidFill>
                  </a:tcPr>
                </a:tc>
                <a:tc>
                  <a:txBody>
                    <a:bodyPr/>
                    <a:lstStyle/>
                    <a:p>
                      <a:pPr algn="l" fontAlgn="t"/>
                      <a:r>
                        <a:rPr lang="en-US" sz="1000">
                          <a:effectLst/>
                        </a:rPr>
                        <a:t>5 Mbps</a:t>
                      </a:r>
                    </a:p>
                  </a:txBody>
                  <a:tcPr marL="88137" marR="88137" marT="66102" marB="66102">
                    <a:lnL w="12700" cap="flat" cmpd="sng" algn="ctr">
                      <a:solidFill>
                        <a:srgbClr val="102A07"/>
                      </a:solidFill>
                      <a:prstDash val="solid"/>
                      <a:round/>
                      <a:headEnd type="none" w="med" len="med"/>
                      <a:tailEnd type="none" w="med" len="med"/>
                    </a:lnL>
                    <a:lnR w="12700" cap="flat" cmpd="sng" algn="ctr">
                      <a:solidFill>
                        <a:srgbClr val="102A07"/>
                      </a:solidFill>
                      <a:prstDash val="solid"/>
                      <a:round/>
                      <a:headEnd type="none" w="med" len="med"/>
                      <a:tailEnd type="none" w="med" len="med"/>
                    </a:lnR>
                    <a:lnT w="9525" cap="flat" cmpd="sng" algn="ctr">
                      <a:solidFill>
                        <a:srgbClr val="102A07"/>
                      </a:solidFill>
                      <a:prstDash val="solid"/>
                      <a:round/>
                      <a:headEnd type="none" w="med" len="med"/>
                      <a:tailEnd type="none" w="med" len="med"/>
                    </a:lnT>
                    <a:lnB w="9525" cap="flat" cmpd="sng" algn="ctr">
                      <a:solidFill>
                        <a:srgbClr val="203B07"/>
                      </a:solidFill>
                      <a:prstDash val="solid"/>
                      <a:round/>
                      <a:headEnd type="none" w="med" len="med"/>
                      <a:tailEnd type="none" w="med" len="med"/>
                    </a:lnB>
                    <a:solidFill>
                      <a:srgbClr val="FFFFFF"/>
                    </a:solidFill>
                  </a:tcPr>
                </a:tc>
                <a:extLst>
                  <a:ext uri="{0D108BD9-81ED-4DB2-BD59-A6C34878D82A}">
                    <a16:rowId xmlns:a16="http://schemas.microsoft.com/office/drawing/2014/main" val="2514929000"/>
                  </a:ext>
                </a:extLst>
              </a:tr>
              <a:tr h="290851">
                <a:tc>
                  <a:txBody>
                    <a:bodyPr/>
                    <a:lstStyle/>
                    <a:p>
                      <a:pPr algn="l" fontAlgn="t"/>
                      <a:r>
                        <a:rPr lang="en-US" sz="1000">
                          <a:effectLst/>
                        </a:rPr>
                        <a:t>About 3840 × 2160 px (4K)</a:t>
                      </a:r>
                    </a:p>
                  </a:txBody>
                  <a:tcPr marL="88137" marR="88137" marT="66102" marB="66102">
                    <a:lnL w="12700" cap="flat" cmpd="sng" algn="ctr">
                      <a:solidFill>
                        <a:srgbClr val="003A07"/>
                      </a:solidFill>
                      <a:prstDash val="solid"/>
                      <a:round/>
                      <a:headEnd type="none" w="med" len="med"/>
                      <a:tailEnd type="none" w="med" len="med"/>
                    </a:lnL>
                    <a:lnR w="12700" cap="flat" cmpd="sng" algn="ctr">
                      <a:solidFill>
                        <a:srgbClr val="203B07"/>
                      </a:solidFill>
                      <a:prstDash val="solid"/>
                      <a:round/>
                      <a:headEnd type="none" w="med" len="med"/>
                      <a:tailEnd type="none" w="med" len="med"/>
                    </a:lnR>
                    <a:lnT w="9525" cap="flat" cmpd="sng" algn="ctr">
                      <a:solidFill>
                        <a:srgbClr val="003A07"/>
                      </a:solidFill>
                      <a:prstDash val="solid"/>
                      <a:round/>
                      <a:headEnd type="none" w="med" len="med"/>
                      <a:tailEnd type="none" w="med" len="med"/>
                    </a:lnT>
                    <a:lnB w="12700" cap="flat" cmpd="sng" algn="ctr">
                      <a:solidFill>
                        <a:srgbClr val="003A07"/>
                      </a:solidFill>
                      <a:prstDash val="solid"/>
                      <a:round/>
                      <a:headEnd type="none" w="med" len="med"/>
                      <a:tailEnd type="none" w="med" len="med"/>
                    </a:lnB>
                    <a:solidFill>
                      <a:srgbClr val="FFFFFF"/>
                    </a:solidFill>
                  </a:tcPr>
                </a:tc>
                <a:tc>
                  <a:txBody>
                    <a:bodyPr/>
                    <a:lstStyle/>
                    <a:p>
                      <a:pPr algn="l" fontAlgn="t"/>
                      <a:r>
                        <a:rPr lang="en-US" sz="1000" dirty="0">
                          <a:effectLst/>
                        </a:rPr>
                        <a:t>15 Mbps</a:t>
                      </a:r>
                    </a:p>
                  </a:txBody>
                  <a:tcPr marL="88137" marR="88137" marT="66102" marB="66102">
                    <a:lnL w="12700" cap="flat" cmpd="sng" algn="ctr">
                      <a:solidFill>
                        <a:srgbClr val="203B07"/>
                      </a:solidFill>
                      <a:prstDash val="solid"/>
                      <a:round/>
                      <a:headEnd type="none" w="med" len="med"/>
                      <a:tailEnd type="none" w="med" len="med"/>
                    </a:lnL>
                    <a:lnR w="12700" cap="flat" cmpd="sng" algn="ctr">
                      <a:solidFill>
                        <a:srgbClr val="203B07"/>
                      </a:solidFill>
                      <a:prstDash val="solid"/>
                      <a:round/>
                      <a:headEnd type="none" w="med" len="med"/>
                      <a:tailEnd type="none" w="med" len="med"/>
                    </a:lnR>
                    <a:lnT w="9525" cap="flat" cmpd="sng" algn="ctr">
                      <a:solidFill>
                        <a:srgbClr val="203B07"/>
                      </a:solidFill>
                      <a:prstDash val="solid"/>
                      <a:round/>
                      <a:headEnd type="none" w="med" len="med"/>
                      <a:tailEnd type="none" w="med" len="med"/>
                    </a:lnT>
                    <a:lnB w="12700" cap="flat" cmpd="sng" algn="ctr">
                      <a:solidFill>
                        <a:srgbClr val="203B07"/>
                      </a:solidFill>
                      <a:prstDash val="solid"/>
                      <a:round/>
                      <a:headEnd type="none" w="med" len="med"/>
                      <a:tailEnd type="none" w="med" len="med"/>
                    </a:lnB>
                    <a:solidFill>
                      <a:srgbClr val="FFFFFF"/>
                    </a:solidFill>
                  </a:tcPr>
                </a:tc>
                <a:extLst>
                  <a:ext uri="{0D108BD9-81ED-4DB2-BD59-A6C34878D82A}">
                    <a16:rowId xmlns:a16="http://schemas.microsoft.com/office/drawing/2014/main" val="1735811788"/>
                  </a:ext>
                </a:extLst>
              </a:tr>
            </a:tbl>
          </a:graphicData>
        </a:graphic>
      </p:graphicFrame>
    </p:spTree>
    <p:extLst>
      <p:ext uri="{BB962C8B-B14F-4D97-AF65-F5344CB8AC3E}">
        <p14:creationId xmlns:p14="http://schemas.microsoft.com/office/powerpoint/2010/main" val="326953992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60D1-355C-47E9-B250-AFCBB1E3FD4C}"/>
              </a:ext>
            </a:extLst>
          </p:cNvPr>
          <p:cNvSpPr>
            <a:spLocks noGrp="1"/>
          </p:cNvSpPr>
          <p:nvPr>
            <p:ph type="title"/>
          </p:nvPr>
        </p:nvSpPr>
        <p:spPr>
          <a:xfrm>
            <a:off x="586740" y="651163"/>
            <a:ext cx="2396605" cy="553998"/>
          </a:xfrm>
        </p:spPr>
        <p:txBody>
          <a:bodyPr/>
          <a:lstStyle/>
          <a:p>
            <a:r>
              <a:rPr lang="en-US" dirty="0"/>
              <a:t>Sample Pricing</a:t>
            </a:r>
          </a:p>
        </p:txBody>
      </p:sp>
      <p:graphicFrame>
        <p:nvGraphicFramePr>
          <p:cNvPr id="6" name="Object 5">
            <a:extLst>
              <a:ext uri="{FF2B5EF4-FFF2-40B4-BE49-F238E27FC236}">
                <a16:creationId xmlns:a16="http://schemas.microsoft.com/office/drawing/2014/main" id="{D454260C-1A4E-4060-BD0D-9E84F639AD46}"/>
              </a:ext>
            </a:extLst>
          </p:cNvPr>
          <p:cNvGraphicFramePr>
            <a:graphicFrameLocks noChangeAspect="1"/>
          </p:cNvGraphicFramePr>
          <p:nvPr>
            <p:extLst>
              <p:ext uri="{D42A27DB-BD31-4B8C-83A1-F6EECF244321}">
                <p14:modId xmlns:p14="http://schemas.microsoft.com/office/powerpoint/2010/main" val="2455316719"/>
              </p:ext>
            </p:extLst>
          </p:nvPr>
        </p:nvGraphicFramePr>
        <p:xfrm>
          <a:off x="2983345" y="535709"/>
          <a:ext cx="8836178" cy="6057073"/>
        </p:xfrm>
        <a:graphic>
          <a:graphicData uri="http://schemas.openxmlformats.org/presentationml/2006/ole">
            <mc:AlternateContent xmlns:mc="http://schemas.openxmlformats.org/markup-compatibility/2006">
              <mc:Choice xmlns:v="urn:schemas-microsoft-com:vml" Requires="v">
                <p:oleObj spid="_x0000_s22530" name="Worksheet" r:id="rId3" imgW="7536313" imgH="5166202" progId="Excel.Sheet.12">
                  <p:embed/>
                </p:oleObj>
              </mc:Choice>
              <mc:Fallback>
                <p:oleObj name="Worksheet" r:id="rId3" imgW="7536313" imgH="5166202" progId="Excel.Sheet.12">
                  <p:embed/>
                  <p:pic>
                    <p:nvPicPr>
                      <p:cNvPr id="6" name="Object 5">
                        <a:extLst>
                          <a:ext uri="{FF2B5EF4-FFF2-40B4-BE49-F238E27FC236}">
                            <a16:creationId xmlns:a16="http://schemas.microsoft.com/office/drawing/2014/main" id="{D454260C-1A4E-4060-BD0D-9E84F639AD46}"/>
                          </a:ext>
                        </a:extLst>
                      </p:cNvPr>
                      <p:cNvPicPr/>
                      <p:nvPr/>
                    </p:nvPicPr>
                    <p:blipFill>
                      <a:blip r:embed="rId4"/>
                      <a:stretch>
                        <a:fillRect/>
                      </a:stretch>
                    </p:blipFill>
                    <p:spPr>
                      <a:xfrm>
                        <a:off x="2983345" y="535709"/>
                        <a:ext cx="8836178" cy="6057073"/>
                      </a:xfrm>
                      <a:prstGeom prst="rect">
                        <a:avLst/>
                      </a:prstGeom>
                      <a:ln>
                        <a:solidFill>
                          <a:schemeClr val="tx1"/>
                        </a:solidFill>
                      </a:ln>
                    </p:spPr>
                  </p:pic>
                </p:oleObj>
              </mc:Fallback>
            </mc:AlternateContent>
          </a:graphicData>
        </a:graphic>
      </p:graphicFrame>
      <p:graphicFrame>
        <p:nvGraphicFramePr>
          <p:cNvPr id="7" name="Object 6">
            <a:extLst>
              <a:ext uri="{FF2B5EF4-FFF2-40B4-BE49-F238E27FC236}">
                <a16:creationId xmlns:a16="http://schemas.microsoft.com/office/drawing/2014/main" id="{32F25FA6-E97E-45A8-B744-85B2141C0D7B}"/>
              </a:ext>
            </a:extLst>
          </p:cNvPr>
          <p:cNvGraphicFramePr>
            <a:graphicFrameLocks noChangeAspect="1"/>
          </p:cNvGraphicFramePr>
          <p:nvPr>
            <p:extLst>
              <p:ext uri="{D42A27DB-BD31-4B8C-83A1-F6EECF244321}">
                <p14:modId xmlns:p14="http://schemas.microsoft.com/office/powerpoint/2010/main" val="3490159601"/>
              </p:ext>
            </p:extLst>
          </p:nvPr>
        </p:nvGraphicFramePr>
        <p:xfrm>
          <a:off x="475672" y="1981055"/>
          <a:ext cx="1602509" cy="1388286"/>
        </p:xfrm>
        <a:graphic>
          <a:graphicData uri="http://schemas.openxmlformats.org/presentationml/2006/ole">
            <mc:AlternateContent xmlns:mc="http://schemas.openxmlformats.org/markup-compatibility/2006">
              <mc:Choice xmlns:v="urn:schemas-microsoft-com:vml" Requires="v">
                <p:oleObj spid="_x0000_s22531" name="Worksheet" showAsIcon="1" r:id="rId5" imgW="914282" imgH="792690" progId="Excel.Sheet.12">
                  <p:embed/>
                </p:oleObj>
              </mc:Choice>
              <mc:Fallback>
                <p:oleObj name="Worksheet" showAsIcon="1" r:id="rId5" imgW="914282" imgH="792690" progId="Excel.Sheet.12">
                  <p:embed/>
                  <p:pic>
                    <p:nvPicPr>
                      <p:cNvPr id="7" name="Object 6">
                        <a:extLst>
                          <a:ext uri="{FF2B5EF4-FFF2-40B4-BE49-F238E27FC236}">
                            <a16:creationId xmlns:a16="http://schemas.microsoft.com/office/drawing/2014/main" id="{32F25FA6-E97E-45A8-B744-85B2141C0D7B}"/>
                          </a:ext>
                        </a:extLst>
                      </p:cNvPr>
                      <p:cNvPicPr/>
                      <p:nvPr/>
                    </p:nvPicPr>
                    <p:blipFill>
                      <a:blip r:embed="rId6"/>
                      <a:stretch>
                        <a:fillRect/>
                      </a:stretch>
                    </p:blipFill>
                    <p:spPr>
                      <a:xfrm>
                        <a:off x="475672" y="1981055"/>
                        <a:ext cx="1602509" cy="1388286"/>
                      </a:xfrm>
                      <a:prstGeom prst="rect">
                        <a:avLst/>
                      </a:prstGeom>
                    </p:spPr>
                  </p:pic>
                </p:oleObj>
              </mc:Fallback>
            </mc:AlternateContent>
          </a:graphicData>
        </a:graphic>
      </p:graphicFrame>
    </p:spTree>
    <p:extLst>
      <p:ext uri="{BB962C8B-B14F-4D97-AF65-F5344CB8AC3E}">
        <p14:creationId xmlns:p14="http://schemas.microsoft.com/office/powerpoint/2010/main" val="120016887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Lab Admin Info</a:t>
            </a:r>
          </a:p>
        </p:txBody>
      </p:sp>
    </p:spTree>
    <p:extLst>
      <p:ext uri="{BB962C8B-B14F-4D97-AF65-F5344CB8AC3E}">
        <p14:creationId xmlns:p14="http://schemas.microsoft.com/office/powerpoint/2010/main" val="147500911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8C2F-8618-44AC-AE44-B5DA14B0B1CA}"/>
              </a:ext>
            </a:extLst>
          </p:cNvPr>
          <p:cNvSpPr>
            <a:spLocks noGrp="1"/>
          </p:cNvSpPr>
          <p:nvPr>
            <p:ph type="title"/>
          </p:nvPr>
        </p:nvSpPr>
        <p:spPr/>
        <p:txBody>
          <a:bodyPr/>
          <a:lstStyle/>
          <a:p>
            <a:r>
              <a:rPr lang="en-US" dirty="0"/>
              <a:t>Some Rules of the Road</a:t>
            </a:r>
          </a:p>
        </p:txBody>
      </p:sp>
      <p:sp>
        <p:nvSpPr>
          <p:cNvPr id="3" name="Text Placeholder 2">
            <a:extLst>
              <a:ext uri="{FF2B5EF4-FFF2-40B4-BE49-F238E27FC236}">
                <a16:creationId xmlns:a16="http://schemas.microsoft.com/office/drawing/2014/main" id="{E628923A-846C-43C9-A5EF-7943F0B11ECE}"/>
              </a:ext>
            </a:extLst>
          </p:cNvPr>
          <p:cNvSpPr>
            <a:spLocks noGrp="1"/>
          </p:cNvSpPr>
          <p:nvPr>
            <p:ph type="body" sz="quarter" idx="10"/>
          </p:nvPr>
        </p:nvSpPr>
        <p:spPr>
          <a:xfrm>
            <a:off x="269303" y="1187644"/>
            <a:ext cx="11655078" cy="4985980"/>
          </a:xfrm>
        </p:spPr>
        <p:txBody>
          <a:bodyPr/>
          <a:lstStyle/>
          <a:p>
            <a:r>
              <a:rPr lang="en-US" sz="2400" dirty="0"/>
              <a:t>You all have the power to destroy this environment </a:t>
            </a:r>
          </a:p>
          <a:p>
            <a:pPr lvl="1"/>
            <a:r>
              <a:rPr lang="en-US" sz="1800" dirty="0">
                <a:latin typeface="+mj-lt"/>
              </a:rPr>
              <a:t>All activity is logged / you will be asked to leave</a:t>
            </a:r>
          </a:p>
          <a:p>
            <a:pPr lvl="1"/>
            <a:r>
              <a:rPr lang="en-US" sz="1800" dirty="0">
                <a:latin typeface="+mj-lt"/>
              </a:rPr>
              <a:t>We will socialize your transgressions (hey, that’s reality)</a:t>
            </a:r>
          </a:p>
          <a:p>
            <a:r>
              <a:rPr lang="en-US" sz="2400" dirty="0" err="1"/>
              <a:t>UserIDs</a:t>
            </a:r>
            <a:r>
              <a:rPr lang="en-US" sz="2400" dirty="0"/>
              <a:t> and changing passwords</a:t>
            </a:r>
          </a:p>
          <a:p>
            <a:pPr lvl="1"/>
            <a:r>
              <a:rPr lang="en-US" sz="1800" dirty="0">
                <a:latin typeface="+mj-lt"/>
              </a:rPr>
              <a:t>Don’t muck with anyone else’s creds</a:t>
            </a:r>
          </a:p>
          <a:p>
            <a:pPr lvl="1"/>
            <a:r>
              <a:rPr lang="en-US" sz="1800" dirty="0">
                <a:latin typeface="+mj-lt"/>
              </a:rPr>
              <a:t>Can change your own </a:t>
            </a:r>
            <a:r>
              <a:rPr lang="en-US" sz="1800" dirty="0" err="1">
                <a:latin typeface="+mj-lt"/>
              </a:rPr>
              <a:t>Pwds</a:t>
            </a:r>
            <a:r>
              <a:rPr lang="en-US" sz="1800" dirty="0">
                <a:latin typeface="+mj-lt"/>
              </a:rPr>
              <a:t> if you feel like it (all changed via script at end of this event)</a:t>
            </a:r>
          </a:p>
          <a:p>
            <a:r>
              <a:rPr lang="en-US" sz="2400" dirty="0"/>
              <a:t>Mac users will be using Lab Services machines</a:t>
            </a:r>
          </a:p>
          <a:p>
            <a:pPr lvl="1"/>
            <a:r>
              <a:rPr lang="en-US" sz="1800" dirty="0">
                <a:latin typeface="+mj-lt"/>
              </a:rPr>
              <a:t>WVD PowerShell Modules will not work on Mac/Linux or in VS Code</a:t>
            </a:r>
          </a:p>
          <a:p>
            <a:r>
              <a:rPr lang="en-US" sz="2400" dirty="0"/>
              <a:t>When Executing PowerShell from PS1</a:t>
            </a:r>
          </a:p>
          <a:p>
            <a:pPr lvl="1"/>
            <a:r>
              <a:rPr lang="en-US" sz="1800" dirty="0">
                <a:latin typeface="+mj-lt"/>
              </a:rPr>
              <a:t>Modify each line as we do it; most contain variables that do not require edits; I’ll point those out as we go along</a:t>
            </a:r>
          </a:p>
          <a:p>
            <a:pPr lvl="1"/>
            <a:r>
              <a:rPr lang="en-US" sz="1800" b="1" dirty="0">
                <a:latin typeface="+mj-lt"/>
              </a:rPr>
              <a:t>DO NOT RUN THE WHOLE SCRIPT EVER</a:t>
            </a:r>
          </a:p>
          <a:p>
            <a:pPr lvl="1"/>
            <a:r>
              <a:rPr lang="en-US" sz="1800" dirty="0">
                <a:latin typeface="+mj-lt"/>
              </a:rPr>
              <a:t>Run PowerShell as an Admin via right-click</a:t>
            </a:r>
          </a:p>
          <a:p>
            <a:r>
              <a:rPr lang="en-US" sz="2400" dirty="0"/>
              <a:t>Everything in here costs real $$ out of a real budget / don’t build anything else</a:t>
            </a:r>
          </a:p>
          <a:p>
            <a:r>
              <a:rPr lang="en-US" sz="2400" dirty="0"/>
              <a:t>Do not touch anything else AT ALL</a:t>
            </a:r>
          </a:p>
        </p:txBody>
      </p:sp>
      <p:pic>
        <p:nvPicPr>
          <p:cNvPr id="4" name="Picture 3">
            <a:extLst>
              <a:ext uri="{FF2B5EF4-FFF2-40B4-BE49-F238E27FC236}">
                <a16:creationId xmlns:a16="http://schemas.microsoft.com/office/drawing/2014/main" id="{CCD886C5-21F8-4E90-9ECB-478D18B44D7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77460" y="660890"/>
            <a:ext cx="1737341" cy="1930379"/>
          </a:xfrm>
          <a:prstGeom prst="rect">
            <a:avLst/>
          </a:prstGeom>
        </p:spPr>
      </p:pic>
    </p:spTree>
    <p:extLst>
      <p:ext uri="{BB962C8B-B14F-4D97-AF65-F5344CB8AC3E}">
        <p14:creationId xmlns:p14="http://schemas.microsoft.com/office/powerpoint/2010/main" val="1859725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8C2F-8618-44AC-AE44-B5DA14B0B1CA}"/>
              </a:ext>
            </a:extLst>
          </p:cNvPr>
          <p:cNvSpPr>
            <a:spLocks noGrp="1"/>
          </p:cNvSpPr>
          <p:nvPr>
            <p:ph type="title"/>
          </p:nvPr>
        </p:nvSpPr>
        <p:spPr/>
        <p:txBody>
          <a:bodyPr/>
          <a:lstStyle/>
          <a:p>
            <a:r>
              <a:rPr lang="en-US" dirty="0"/>
              <a:t>Feedback:</a:t>
            </a:r>
          </a:p>
        </p:txBody>
      </p:sp>
      <p:sp>
        <p:nvSpPr>
          <p:cNvPr id="3" name="Text Placeholder 2">
            <a:extLst>
              <a:ext uri="{FF2B5EF4-FFF2-40B4-BE49-F238E27FC236}">
                <a16:creationId xmlns:a16="http://schemas.microsoft.com/office/drawing/2014/main" id="{E628923A-846C-43C9-A5EF-7943F0B11ECE}"/>
              </a:ext>
            </a:extLst>
          </p:cNvPr>
          <p:cNvSpPr>
            <a:spLocks noGrp="1"/>
          </p:cNvSpPr>
          <p:nvPr>
            <p:ph type="body" sz="quarter" idx="10"/>
          </p:nvPr>
        </p:nvSpPr>
        <p:spPr>
          <a:xfrm>
            <a:off x="269303" y="1187644"/>
            <a:ext cx="11655078" cy="1735860"/>
          </a:xfrm>
        </p:spPr>
        <p:txBody>
          <a:bodyPr/>
          <a:lstStyle/>
          <a:p>
            <a:r>
              <a:rPr lang="en-US" sz="2400" dirty="0"/>
              <a:t>What would you like to get out of this session?</a:t>
            </a:r>
          </a:p>
          <a:p>
            <a:r>
              <a:rPr lang="en-US" sz="2400" dirty="0"/>
              <a:t>How do you stay current with VDI product offerings/landscape?</a:t>
            </a:r>
          </a:p>
          <a:p>
            <a:r>
              <a:rPr lang="en-US" sz="2400" dirty="0"/>
              <a:t>Are you planning to implement WVD or Lab Services in your institution?  Use cases?</a:t>
            </a:r>
          </a:p>
          <a:p>
            <a:r>
              <a:rPr lang="en-US" sz="2400" dirty="0"/>
              <a:t>What challenges do you see?</a:t>
            </a:r>
          </a:p>
        </p:txBody>
      </p:sp>
    </p:spTree>
    <p:extLst>
      <p:ext uri="{BB962C8B-B14F-4D97-AF65-F5344CB8AC3E}">
        <p14:creationId xmlns:p14="http://schemas.microsoft.com/office/powerpoint/2010/main" val="3721777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38732" y="1280255"/>
            <a:ext cx="6140078" cy="5395584"/>
          </a:xfrm>
          <a:prstGeom prst="rect">
            <a:avLst/>
          </a:prstGeom>
          <a:ln>
            <a:noFill/>
          </a:ln>
          <a:effectLst>
            <a:outerShdw blurRad="292100" dist="139700" dir="2700000" algn="tl" rotWithShape="0">
              <a:srgbClr val="333333">
                <a:alpha val="65000"/>
              </a:srgbClr>
            </a:outerShdw>
          </a:effectLst>
        </p:spPr>
      </p:pic>
      <p:sp>
        <p:nvSpPr>
          <p:cNvPr id="5" name="Title 4"/>
          <p:cNvSpPr>
            <a:spLocks noGrp="1"/>
          </p:cNvSpPr>
          <p:nvPr>
            <p:ph type="title"/>
          </p:nvPr>
        </p:nvSpPr>
        <p:spPr>
          <a:xfrm>
            <a:off x="434110" y="248744"/>
            <a:ext cx="11146110" cy="664451"/>
          </a:xfrm>
        </p:spPr>
        <p:txBody>
          <a:bodyPr>
            <a:normAutofit fontScale="90000"/>
          </a:bodyPr>
          <a:lstStyle/>
          <a:p>
            <a:r>
              <a:rPr lang="en-US" sz="4798" dirty="0"/>
              <a:t>Tip: Use InPrivate Browsing to avoid login issues</a:t>
            </a:r>
          </a:p>
        </p:txBody>
      </p:sp>
      <p:sp>
        <p:nvSpPr>
          <p:cNvPr id="2" name="Rectangle 1"/>
          <p:cNvSpPr/>
          <p:nvPr/>
        </p:nvSpPr>
        <p:spPr>
          <a:xfrm>
            <a:off x="434110" y="1280255"/>
            <a:ext cx="5175800" cy="5693866"/>
          </a:xfrm>
          <a:prstGeom prst="rect">
            <a:avLst/>
          </a:prstGeom>
        </p:spPr>
        <p:txBody>
          <a:bodyPr wrap="square">
            <a:spAutoFit/>
          </a:bodyPr>
          <a:lstStyle/>
          <a:p>
            <a:r>
              <a:rPr lang="en-US" sz="3600" dirty="0">
                <a:hlinkClick r:id="rId3"/>
              </a:rPr>
              <a:t>https://portal.azure.com</a:t>
            </a:r>
            <a:endParaRPr lang="en-US" sz="3600" dirty="0"/>
          </a:p>
          <a:p>
            <a:endParaRPr lang="en-US" sz="3600" dirty="0"/>
          </a:p>
          <a:p>
            <a:r>
              <a:rPr lang="en-US" sz="3600" dirty="0" err="1"/>
              <a:t>UserID</a:t>
            </a:r>
            <a:r>
              <a:rPr lang="en-US" sz="3600" dirty="0"/>
              <a:t>: </a:t>
            </a:r>
          </a:p>
          <a:p>
            <a:r>
              <a:rPr lang="en-US" sz="2400" b="1" dirty="0"/>
              <a:t>team[1-8]user[a-f]@hackwvd.net</a:t>
            </a:r>
          </a:p>
          <a:p>
            <a:r>
              <a:rPr lang="en-US" sz="2800" b="1" dirty="0"/>
              <a:t>Password</a:t>
            </a:r>
            <a:r>
              <a:rPr lang="en-US" sz="2400" b="1" dirty="0"/>
              <a:t>:</a:t>
            </a:r>
          </a:p>
          <a:p>
            <a:r>
              <a:rPr lang="en-US" sz="2400" b="1" dirty="0">
                <a:latin typeface="Consolas" panose="020B0609020204030204" pitchFamily="49" charset="0"/>
              </a:rPr>
              <a:t>P@Ssw0rd </a:t>
            </a:r>
          </a:p>
          <a:p>
            <a:endParaRPr lang="en-US" sz="2400" b="1" dirty="0">
              <a:latin typeface="Consolas" panose="020B0609020204030204" pitchFamily="49" charset="0"/>
            </a:endParaRPr>
          </a:p>
          <a:p>
            <a:r>
              <a:rPr lang="en-US" sz="2400" b="1" dirty="0"/>
              <a:t>Examples:</a:t>
            </a:r>
          </a:p>
          <a:p>
            <a:r>
              <a:rPr lang="en-US" sz="2400" b="1" dirty="0">
                <a:hlinkClick r:id="rId4"/>
              </a:rPr>
              <a:t>team1usera@hackwvd.net</a:t>
            </a:r>
            <a:endParaRPr lang="en-US" sz="2400" b="1" dirty="0"/>
          </a:p>
          <a:p>
            <a:r>
              <a:rPr lang="en-US" sz="2400" b="1" dirty="0">
                <a:hlinkClick r:id="rId5"/>
              </a:rPr>
              <a:t>team8userf@hackwvd.net</a:t>
            </a:r>
            <a:r>
              <a:rPr lang="en-US" sz="2400" b="1" dirty="0"/>
              <a:t>	</a:t>
            </a:r>
          </a:p>
          <a:p>
            <a:endParaRPr lang="en-US" sz="2400" b="1" dirty="0"/>
          </a:p>
          <a:p>
            <a:r>
              <a:rPr lang="en-US" sz="2400" b="1" dirty="0"/>
              <a:t>Log in now/pls validate you’re in…</a:t>
            </a:r>
          </a:p>
          <a:p>
            <a:endParaRPr lang="en-US" sz="3600" dirty="0"/>
          </a:p>
        </p:txBody>
      </p:sp>
    </p:spTree>
    <p:extLst>
      <p:ext uri="{BB962C8B-B14F-4D97-AF65-F5344CB8AC3E}">
        <p14:creationId xmlns:p14="http://schemas.microsoft.com/office/powerpoint/2010/main" val="19726932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764C-E465-438D-A404-10C18DCC1EF6}"/>
              </a:ext>
            </a:extLst>
          </p:cNvPr>
          <p:cNvSpPr>
            <a:spLocks noGrp="1"/>
          </p:cNvSpPr>
          <p:nvPr>
            <p:ph type="title"/>
          </p:nvPr>
        </p:nvSpPr>
        <p:spPr/>
        <p:txBody>
          <a:bodyPr/>
          <a:lstStyle/>
          <a:p>
            <a:r>
              <a:rPr lang="en-US" dirty="0"/>
              <a:t>Now Switch Directories…</a:t>
            </a:r>
          </a:p>
        </p:txBody>
      </p:sp>
      <p:pic>
        <p:nvPicPr>
          <p:cNvPr id="4" name="Picture 3">
            <a:extLst>
              <a:ext uri="{FF2B5EF4-FFF2-40B4-BE49-F238E27FC236}">
                <a16:creationId xmlns:a16="http://schemas.microsoft.com/office/drawing/2014/main" id="{0CB47369-9147-4FDB-8FB8-9F54A1DDDD50}"/>
              </a:ext>
            </a:extLst>
          </p:cNvPr>
          <p:cNvPicPr>
            <a:picLocks noChangeAspect="1"/>
          </p:cNvPicPr>
          <p:nvPr/>
        </p:nvPicPr>
        <p:blipFill>
          <a:blip r:embed="rId2"/>
          <a:stretch>
            <a:fillRect/>
          </a:stretch>
        </p:blipFill>
        <p:spPr>
          <a:xfrm>
            <a:off x="693195" y="2695351"/>
            <a:ext cx="2762250" cy="2466975"/>
          </a:xfrm>
          <a:prstGeom prst="rect">
            <a:avLst/>
          </a:prstGeom>
        </p:spPr>
      </p:pic>
      <p:pic>
        <p:nvPicPr>
          <p:cNvPr id="5" name="Picture 4">
            <a:extLst>
              <a:ext uri="{FF2B5EF4-FFF2-40B4-BE49-F238E27FC236}">
                <a16:creationId xmlns:a16="http://schemas.microsoft.com/office/drawing/2014/main" id="{43DAFE8C-34B2-461D-B30C-363BEEA8D146}"/>
              </a:ext>
            </a:extLst>
          </p:cNvPr>
          <p:cNvPicPr>
            <a:picLocks noChangeAspect="1"/>
          </p:cNvPicPr>
          <p:nvPr/>
        </p:nvPicPr>
        <p:blipFill>
          <a:blip r:embed="rId3"/>
          <a:stretch>
            <a:fillRect/>
          </a:stretch>
        </p:blipFill>
        <p:spPr>
          <a:xfrm>
            <a:off x="4735862" y="1261839"/>
            <a:ext cx="2952750" cy="5334000"/>
          </a:xfrm>
          <a:prstGeom prst="rect">
            <a:avLst/>
          </a:prstGeom>
        </p:spPr>
      </p:pic>
      <p:sp>
        <p:nvSpPr>
          <p:cNvPr id="6" name="TextBox 5">
            <a:extLst>
              <a:ext uri="{FF2B5EF4-FFF2-40B4-BE49-F238E27FC236}">
                <a16:creationId xmlns:a16="http://schemas.microsoft.com/office/drawing/2014/main" id="{B0FABD02-C0CE-45CB-95C1-E79EB8D7E599}"/>
              </a:ext>
            </a:extLst>
          </p:cNvPr>
          <p:cNvSpPr txBox="1"/>
          <p:nvPr/>
        </p:nvSpPr>
        <p:spPr>
          <a:xfrm>
            <a:off x="650929" y="1658319"/>
            <a:ext cx="3091912"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1. Click on your </a:t>
            </a:r>
            <a:r>
              <a:rPr lang="en-US" sz="2400" dirty="0" err="1">
                <a:gradFill>
                  <a:gsLst>
                    <a:gs pos="2917">
                      <a:schemeClr val="tx1"/>
                    </a:gs>
                    <a:gs pos="30000">
                      <a:schemeClr val="tx1"/>
                    </a:gs>
                  </a:gsLst>
                  <a:lin ang="5400000" scaled="0"/>
                </a:gradFill>
              </a:rPr>
              <a:t>UserID</a:t>
            </a:r>
            <a:r>
              <a:rPr lang="en-US" sz="2400" dirty="0">
                <a:gradFill>
                  <a:gsLst>
                    <a:gs pos="2917">
                      <a:schemeClr val="tx1"/>
                    </a:gs>
                    <a:gs pos="30000">
                      <a:schemeClr val="tx1"/>
                    </a:gs>
                  </a:gsLst>
                  <a:lin ang="5400000" scaled="0"/>
                </a:gradFill>
              </a:rPr>
              <a:t> (upper right)</a:t>
            </a:r>
          </a:p>
        </p:txBody>
      </p:sp>
      <p:sp>
        <p:nvSpPr>
          <p:cNvPr id="7" name="TextBox 6">
            <a:extLst>
              <a:ext uri="{FF2B5EF4-FFF2-40B4-BE49-F238E27FC236}">
                <a16:creationId xmlns:a16="http://schemas.microsoft.com/office/drawing/2014/main" id="{78651F5F-4CC4-4310-AF8D-C325C5545AFD}"/>
              </a:ext>
            </a:extLst>
          </p:cNvPr>
          <p:cNvSpPr txBox="1"/>
          <p:nvPr/>
        </p:nvSpPr>
        <p:spPr>
          <a:xfrm>
            <a:off x="588774" y="5199681"/>
            <a:ext cx="36505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2. Click Switch directory</a:t>
            </a:r>
          </a:p>
        </p:txBody>
      </p:sp>
      <p:sp>
        <p:nvSpPr>
          <p:cNvPr id="8" name="Rectangle: Rounded Corners 7">
            <a:extLst>
              <a:ext uri="{FF2B5EF4-FFF2-40B4-BE49-F238E27FC236}">
                <a16:creationId xmlns:a16="http://schemas.microsoft.com/office/drawing/2014/main" id="{A31258F3-BDA3-4F47-AC05-04320ACE26D6}"/>
              </a:ext>
            </a:extLst>
          </p:cNvPr>
          <p:cNvSpPr/>
          <p:nvPr/>
        </p:nvSpPr>
        <p:spPr bwMode="auto">
          <a:xfrm>
            <a:off x="1664898" y="2618582"/>
            <a:ext cx="1889185" cy="530060"/>
          </a:xfrm>
          <a:prstGeom prst="round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8EAAF64F-E55A-4722-9E44-AEDB82F02B00}"/>
              </a:ext>
            </a:extLst>
          </p:cNvPr>
          <p:cNvSpPr/>
          <p:nvPr/>
        </p:nvSpPr>
        <p:spPr bwMode="auto">
          <a:xfrm>
            <a:off x="1606949" y="4252191"/>
            <a:ext cx="1889185" cy="276677"/>
          </a:xfrm>
          <a:prstGeom prst="round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A948EFE8-DDFE-49D0-BE6E-8C1EA4F65ACA}"/>
              </a:ext>
            </a:extLst>
          </p:cNvPr>
          <p:cNvSpPr/>
          <p:nvPr/>
        </p:nvSpPr>
        <p:spPr bwMode="auto">
          <a:xfrm>
            <a:off x="4827916" y="5747095"/>
            <a:ext cx="2860696" cy="821394"/>
          </a:xfrm>
          <a:prstGeom prst="round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4BB0DB21-2485-498A-BAC2-7246C78D4E99}"/>
              </a:ext>
            </a:extLst>
          </p:cNvPr>
          <p:cNvSpPr txBox="1"/>
          <p:nvPr/>
        </p:nvSpPr>
        <p:spPr>
          <a:xfrm>
            <a:off x="7857966" y="5843860"/>
            <a:ext cx="36505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3. Choose Microsoft</a:t>
            </a:r>
          </a:p>
        </p:txBody>
      </p:sp>
      <p:sp>
        <p:nvSpPr>
          <p:cNvPr id="3" name="TextBox 2">
            <a:extLst>
              <a:ext uri="{FF2B5EF4-FFF2-40B4-BE49-F238E27FC236}">
                <a16:creationId xmlns:a16="http://schemas.microsoft.com/office/drawing/2014/main" id="{3E6FAB4D-8F2F-4181-BD71-3410B3E9CF54}"/>
              </a:ext>
            </a:extLst>
          </p:cNvPr>
          <p:cNvSpPr txBox="1"/>
          <p:nvPr/>
        </p:nvSpPr>
        <p:spPr>
          <a:xfrm>
            <a:off x="8419380" y="401000"/>
            <a:ext cx="3503380" cy="418268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How is this working?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We set up B2B prior to class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Each @hackwvd.net ID was added as a Guest in the Microsoft AAD</a:t>
            </a:r>
          </a:p>
          <a:p>
            <a:pPr marL="342900" indent="-342900">
              <a:lnSpc>
                <a:spcPct val="90000"/>
              </a:lnSpc>
              <a:spcAft>
                <a:spcPts val="600"/>
              </a:spcAft>
              <a:buFont typeface="Arial" panose="020B0604020202020204" pitchFamily="34" charset="0"/>
              <a:buChar char="•"/>
            </a:pPr>
            <a:r>
              <a:rPr lang="en-US" sz="2400" dirty="0">
                <a:hlinkClick r:id="rId4"/>
              </a:rPr>
              <a:t>https://docs.microsoft.com/en-us/azure/active-directory/b2b/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9757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5751DE-1AB6-45A8-B17B-EEF0DD6EDEFF}"/>
              </a:ext>
            </a:extLst>
          </p:cNvPr>
          <p:cNvSpPr>
            <a:spLocks noGrp="1"/>
          </p:cNvSpPr>
          <p:nvPr>
            <p:ph type="title"/>
          </p:nvPr>
        </p:nvSpPr>
        <p:spPr/>
        <p:txBody>
          <a:bodyPr/>
          <a:lstStyle/>
          <a:p>
            <a:r>
              <a:rPr lang="en-US" dirty="0"/>
              <a:t>Agenda / Plan (3)</a:t>
            </a:r>
          </a:p>
        </p:txBody>
      </p:sp>
      <p:sp>
        <p:nvSpPr>
          <p:cNvPr id="5" name="Text Placeholder 4">
            <a:extLst>
              <a:ext uri="{FF2B5EF4-FFF2-40B4-BE49-F238E27FC236}">
                <a16:creationId xmlns:a16="http://schemas.microsoft.com/office/drawing/2014/main" id="{C8E1C3A7-1149-471D-9D53-1CB6665DCA57}"/>
              </a:ext>
            </a:extLst>
          </p:cNvPr>
          <p:cNvSpPr>
            <a:spLocks noGrp="1"/>
          </p:cNvSpPr>
          <p:nvPr>
            <p:ph type="body" sz="quarter" idx="10"/>
          </p:nvPr>
        </p:nvSpPr>
        <p:spPr>
          <a:xfrm>
            <a:off x="269303" y="1187644"/>
            <a:ext cx="11655078" cy="3129575"/>
          </a:xfrm>
        </p:spPr>
        <p:txBody>
          <a:bodyPr/>
          <a:lstStyle/>
          <a:p>
            <a:r>
              <a:rPr lang="en-US" dirty="0"/>
              <a:t>Discuss:</a:t>
            </a:r>
          </a:p>
          <a:p>
            <a:pPr lvl="1"/>
            <a:r>
              <a:rPr lang="en-US" dirty="0"/>
              <a:t>Moving Windows 7 Systems to Azure</a:t>
            </a:r>
          </a:p>
          <a:p>
            <a:pPr lvl="1"/>
            <a:r>
              <a:rPr lang="en-US" dirty="0"/>
              <a:t>Moving RDS Windows Server systems to Azure</a:t>
            </a:r>
          </a:p>
          <a:p>
            <a:pPr lvl="1"/>
            <a:r>
              <a:rPr lang="en-US" dirty="0"/>
              <a:t>Start/Stop automation on Host Pool VMs</a:t>
            </a:r>
          </a:p>
          <a:p>
            <a:pPr lvl="1"/>
            <a:r>
              <a:rPr lang="en-US" dirty="0"/>
              <a:t>Patching</a:t>
            </a:r>
          </a:p>
          <a:p>
            <a:r>
              <a:rPr lang="en-US" dirty="0"/>
              <a:t>Final Q&amp;A – wrap up</a:t>
            </a:r>
          </a:p>
        </p:txBody>
      </p:sp>
    </p:spTree>
    <p:extLst>
      <p:ext uri="{BB962C8B-B14F-4D97-AF65-F5344CB8AC3E}">
        <p14:creationId xmlns:p14="http://schemas.microsoft.com/office/powerpoint/2010/main" val="362397287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5E7F96-7D83-4C40-9753-43100A74E76A}"/>
              </a:ext>
            </a:extLst>
          </p:cNvPr>
          <p:cNvSpPr>
            <a:spLocks noGrp="1"/>
          </p:cNvSpPr>
          <p:nvPr>
            <p:ph type="body" sz="quarter" idx="10"/>
          </p:nvPr>
        </p:nvSpPr>
        <p:spPr>
          <a:xfrm>
            <a:off x="269239" y="1189495"/>
            <a:ext cx="11653523" cy="1930232"/>
          </a:xfrm>
        </p:spPr>
        <p:txBody>
          <a:bodyPr/>
          <a:lstStyle/>
          <a:p>
            <a:r>
              <a:rPr lang="en-US" dirty="0"/>
              <a:t>Which Directories am I in? </a:t>
            </a:r>
            <a:r>
              <a:rPr lang="en-US" dirty="0">
                <a:hlinkClick r:id="rId2"/>
              </a:rPr>
              <a:t>https://account.activedirectory.windowsazure.com</a:t>
            </a:r>
            <a:endParaRPr lang="en-US" dirty="0"/>
          </a:p>
          <a:p>
            <a:endParaRPr lang="en-US" dirty="0"/>
          </a:p>
        </p:txBody>
      </p:sp>
      <p:sp>
        <p:nvSpPr>
          <p:cNvPr id="3" name="Title 2">
            <a:extLst>
              <a:ext uri="{FF2B5EF4-FFF2-40B4-BE49-F238E27FC236}">
                <a16:creationId xmlns:a16="http://schemas.microsoft.com/office/drawing/2014/main" id="{00E5C0E7-C0E0-4314-9373-52742FA19AA0}"/>
              </a:ext>
            </a:extLst>
          </p:cNvPr>
          <p:cNvSpPr>
            <a:spLocks noGrp="1"/>
          </p:cNvSpPr>
          <p:nvPr>
            <p:ph type="title"/>
          </p:nvPr>
        </p:nvSpPr>
        <p:spPr/>
        <p:txBody>
          <a:bodyPr/>
          <a:lstStyle/>
          <a:p>
            <a:r>
              <a:rPr lang="en-US" dirty="0"/>
              <a:t>A UPN Can “Exist” in more than one Directory</a:t>
            </a:r>
          </a:p>
        </p:txBody>
      </p:sp>
      <p:pic>
        <p:nvPicPr>
          <p:cNvPr id="4" name="Picture 3">
            <a:extLst>
              <a:ext uri="{FF2B5EF4-FFF2-40B4-BE49-F238E27FC236}">
                <a16:creationId xmlns:a16="http://schemas.microsoft.com/office/drawing/2014/main" id="{BF049695-7CA9-4E51-8A92-0C051BA65E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26394" y="5399213"/>
            <a:ext cx="1013800" cy="1013800"/>
          </a:xfrm>
          <a:prstGeom prst="rect">
            <a:avLst/>
          </a:prstGeom>
        </p:spPr>
      </p:pic>
      <p:sp>
        <p:nvSpPr>
          <p:cNvPr id="5" name="TextBox 4">
            <a:extLst>
              <a:ext uri="{FF2B5EF4-FFF2-40B4-BE49-F238E27FC236}">
                <a16:creationId xmlns:a16="http://schemas.microsoft.com/office/drawing/2014/main" id="{7A18181D-1FEF-4A00-84A2-94FD422CB9D8}"/>
              </a:ext>
            </a:extLst>
          </p:cNvPr>
          <p:cNvSpPr txBox="1"/>
          <p:nvPr/>
        </p:nvSpPr>
        <p:spPr>
          <a:xfrm>
            <a:off x="5717536" y="4655238"/>
            <a:ext cx="2268559" cy="560970"/>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kern="0" dirty="0">
                <a:solidFill>
                  <a:srgbClr val="0078D7">
                    <a:lumMod val="75000"/>
                  </a:srgbClr>
                </a:solidFill>
                <a:latin typeface="Segoe UI Light"/>
              </a:rPr>
              <a:t>onmicrosoft.com</a:t>
            </a:r>
          </a:p>
        </p:txBody>
      </p:sp>
      <p:pic>
        <p:nvPicPr>
          <p:cNvPr id="6" name="Picture 5">
            <a:extLst>
              <a:ext uri="{FF2B5EF4-FFF2-40B4-BE49-F238E27FC236}">
                <a16:creationId xmlns:a16="http://schemas.microsoft.com/office/drawing/2014/main" id="{7B2E1D3B-7A52-4236-BA8B-1DF4F27BF421}"/>
              </a:ext>
            </a:extLst>
          </p:cNvPr>
          <p:cNvPicPr>
            <a:picLocks noChangeAspect="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312047" y="2737856"/>
            <a:ext cx="1021997" cy="1021997"/>
          </a:xfrm>
          <a:prstGeom prst="rect">
            <a:avLst/>
          </a:prstGeom>
        </p:spPr>
      </p:pic>
      <p:sp>
        <p:nvSpPr>
          <p:cNvPr id="7" name="TextBox 6">
            <a:extLst>
              <a:ext uri="{FF2B5EF4-FFF2-40B4-BE49-F238E27FC236}">
                <a16:creationId xmlns:a16="http://schemas.microsoft.com/office/drawing/2014/main" id="{CCC8B8AE-E7D4-4E05-B0CC-61B9794E8A6C}"/>
              </a:ext>
            </a:extLst>
          </p:cNvPr>
          <p:cNvSpPr txBox="1"/>
          <p:nvPr/>
        </p:nvSpPr>
        <p:spPr>
          <a:xfrm>
            <a:off x="5736444" y="3613271"/>
            <a:ext cx="2268559" cy="907830"/>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kern="0" dirty="0">
                <a:solidFill>
                  <a:srgbClr val="00B050"/>
                </a:solidFill>
                <a:latin typeface="Segoe UI Light"/>
              </a:rPr>
              <a:t>mcbrine.net</a:t>
            </a:r>
          </a:p>
          <a:p>
            <a:pPr algn="ctr" defTabSz="896030">
              <a:lnSpc>
                <a:spcPct val="90000"/>
              </a:lnSpc>
              <a:spcAft>
                <a:spcPts val="588"/>
              </a:spcAft>
              <a:defRPr/>
            </a:pPr>
            <a:r>
              <a:rPr lang="en-US" sz="1960" b="1" kern="0" dirty="0">
                <a:solidFill>
                  <a:srgbClr val="00B050"/>
                </a:solidFill>
                <a:latin typeface="Segoe UI Light"/>
              </a:rPr>
              <a:t>Azure AD</a:t>
            </a:r>
          </a:p>
        </p:txBody>
      </p:sp>
      <p:sp>
        <p:nvSpPr>
          <p:cNvPr id="13" name="TextBox 12">
            <a:extLst>
              <a:ext uri="{FF2B5EF4-FFF2-40B4-BE49-F238E27FC236}">
                <a16:creationId xmlns:a16="http://schemas.microsoft.com/office/drawing/2014/main" id="{FBED161B-BBAB-41A4-961F-434CE50FB262}"/>
              </a:ext>
            </a:extLst>
          </p:cNvPr>
          <p:cNvSpPr txBox="1"/>
          <p:nvPr/>
        </p:nvSpPr>
        <p:spPr>
          <a:xfrm>
            <a:off x="8276852" y="2678832"/>
            <a:ext cx="3708905"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505050"/>
                    </a:gs>
                    <a:gs pos="30000">
                      <a:srgbClr val="505050"/>
                    </a:gs>
                  </a:gsLst>
                  <a:lin ang="5400000" scaled="0"/>
                </a:gradFill>
                <a:latin typeface="Segoe UI"/>
              </a:rPr>
              <a:t>I’m an Admin in some Subs Here</a:t>
            </a:r>
          </a:p>
        </p:txBody>
      </p:sp>
      <p:sp>
        <p:nvSpPr>
          <p:cNvPr id="14" name="TextBox 13">
            <a:extLst>
              <a:ext uri="{FF2B5EF4-FFF2-40B4-BE49-F238E27FC236}">
                <a16:creationId xmlns:a16="http://schemas.microsoft.com/office/drawing/2014/main" id="{CCCE89BC-7A6C-4231-8F2B-7DAE4CE75E79}"/>
              </a:ext>
            </a:extLst>
          </p:cNvPr>
          <p:cNvSpPr txBox="1"/>
          <p:nvPr/>
        </p:nvSpPr>
        <p:spPr>
          <a:xfrm>
            <a:off x="8406781" y="5399212"/>
            <a:ext cx="3708905" cy="1267251"/>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505050"/>
                    </a:gs>
                    <a:gs pos="30000">
                      <a:srgbClr val="505050"/>
                    </a:gs>
                  </a:gsLst>
                  <a:lin ang="5400000" scaled="0"/>
                </a:gradFill>
                <a:latin typeface="Segoe UI"/>
              </a:rPr>
              <a:t>I’m a Contributor or Reader in Subscriptions here</a:t>
            </a:r>
          </a:p>
        </p:txBody>
      </p:sp>
      <p:pic>
        <p:nvPicPr>
          <p:cNvPr id="9" name="Picture 8">
            <a:extLst>
              <a:ext uri="{FF2B5EF4-FFF2-40B4-BE49-F238E27FC236}">
                <a16:creationId xmlns:a16="http://schemas.microsoft.com/office/drawing/2014/main" id="{B034CB89-E802-4798-89D1-04DA66FB2369}"/>
              </a:ext>
            </a:extLst>
          </p:cNvPr>
          <p:cNvPicPr>
            <a:picLocks noChangeAspect="1"/>
          </p:cNvPicPr>
          <p:nvPr/>
        </p:nvPicPr>
        <p:blipFill>
          <a:blip r:embed="rId4"/>
          <a:stretch>
            <a:fillRect/>
          </a:stretch>
        </p:blipFill>
        <p:spPr>
          <a:xfrm>
            <a:off x="233397" y="2978000"/>
            <a:ext cx="2908865" cy="3034762"/>
          </a:xfrm>
          <a:prstGeom prst="rect">
            <a:avLst/>
          </a:prstGeom>
          <a:ln>
            <a:solidFill>
              <a:schemeClr val="bg2">
                <a:lumMod val="10000"/>
              </a:schemeClr>
            </a:solidFill>
          </a:ln>
        </p:spPr>
      </p:pic>
      <p:sp>
        <p:nvSpPr>
          <p:cNvPr id="10" name="TextBox 9">
            <a:extLst>
              <a:ext uri="{FF2B5EF4-FFF2-40B4-BE49-F238E27FC236}">
                <a16:creationId xmlns:a16="http://schemas.microsoft.com/office/drawing/2014/main" id="{2FA671E3-3D17-46BE-AE39-53A209F4B7D8}"/>
              </a:ext>
            </a:extLst>
          </p:cNvPr>
          <p:cNvSpPr txBox="1"/>
          <p:nvPr/>
        </p:nvSpPr>
        <p:spPr>
          <a:xfrm>
            <a:off x="3142262" y="3884379"/>
            <a:ext cx="1613547" cy="724143"/>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505050"/>
                    </a:gs>
                    <a:gs pos="30000">
                      <a:srgbClr val="505050"/>
                    </a:gs>
                  </a:gsLst>
                  <a:lin ang="5400000" scaled="0"/>
                </a:gradFill>
                <a:latin typeface="Segoe UI"/>
              </a:rPr>
              <a:t>“Check AAD(s)”</a:t>
            </a:r>
          </a:p>
        </p:txBody>
      </p:sp>
      <p:sp>
        <p:nvSpPr>
          <p:cNvPr id="11" name="TextBox 10">
            <a:extLst>
              <a:ext uri="{FF2B5EF4-FFF2-40B4-BE49-F238E27FC236}">
                <a16:creationId xmlns:a16="http://schemas.microsoft.com/office/drawing/2014/main" id="{4A1C2BC0-D1AA-448C-985D-B4542C48D2E0}"/>
              </a:ext>
            </a:extLst>
          </p:cNvPr>
          <p:cNvSpPr txBox="1"/>
          <p:nvPr/>
        </p:nvSpPr>
        <p:spPr>
          <a:xfrm>
            <a:off x="3172545" y="4499445"/>
            <a:ext cx="1668475" cy="941386"/>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rgbClr val="505050"/>
                    </a:gs>
                    <a:gs pos="30000">
                      <a:srgbClr val="505050"/>
                    </a:gs>
                  </a:gsLst>
                  <a:lin ang="5400000" scaled="0"/>
                </a:gradFill>
                <a:latin typeface="Segoe UI"/>
              </a:rPr>
              <a:t>“Check Hotmail Directory”</a:t>
            </a:r>
          </a:p>
        </p:txBody>
      </p:sp>
      <p:cxnSp>
        <p:nvCxnSpPr>
          <p:cNvPr id="17" name="Straight Arrow Connector 16">
            <a:extLst>
              <a:ext uri="{FF2B5EF4-FFF2-40B4-BE49-F238E27FC236}">
                <a16:creationId xmlns:a16="http://schemas.microsoft.com/office/drawing/2014/main" id="{EEA4EAEB-2BA0-4DA2-A0AE-9D7B11800056}"/>
              </a:ext>
            </a:extLst>
          </p:cNvPr>
          <p:cNvCxnSpPr/>
          <p:nvPr/>
        </p:nvCxnSpPr>
        <p:spPr>
          <a:xfrm>
            <a:off x="2331057" y="4235774"/>
            <a:ext cx="986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97A6943-3E0B-4F32-8D1A-F2ACFAE05E92}"/>
              </a:ext>
            </a:extLst>
          </p:cNvPr>
          <p:cNvCxnSpPr/>
          <p:nvPr/>
        </p:nvCxnSpPr>
        <p:spPr>
          <a:xfrm>
            <a:off x="2331057" y="4863264"/>
            <a:ext cx="98605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91C4DEE-0503-428B-AAF8-96DEEF0C2F00}"/>
              </a:ext>
            </a:extLst>
          </p:cNvPr>
          <p:cNvCxnSpPr/>
          <p:nvPr/>
        </p:nvCxnSpPr>
        <p:spPr>
          <a:xfrm flipV="1">
            <a:off x="4213528" y="3339359"/>
            <a:ext cx="1792830" cy="89641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737F5AB-A6C4-4C8A-B39A-8A208D31BBA8}"/>
              </a:ext>
            </a:extLst>
          </p:cNvPr>
          <p:cNvCxnSpPr/>
          <p:nvPr/>
        </p:nvCxnSpPr>
        <p:spPr>
          <a:xfrm>
            <a:off x="4212538" y="4361356"/>
            <a:ext cx="2013440" cy="1577607"/>
          </a:xfrm>
          <a:prstGeom prst="bentConnector3">
            <a:avLst>
              <a:gd name="adj1" fmla="val 4599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38017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A42EED-9E22-425D-BFF7-419413623DF2}"/>
              </a:ext>
            </a:extLst>
          </p:cNvPr>
          <p:cNvSpPr>
            <a:spLocks noGrp="1"/>
          </p:cNvSpPr>
          <p:nvPr>
            <p:ph type="title"/>
          </p:nvPr>
        </p:nvSpPr>
        <p:spPr/>
        <p:txBody>
          <a:bodyPr/>
          <a:lstStyle/>
          <a:p>
            <a:r>
              <a:rPr lang="en-US" dirty="0"/>
              <a:t>Switching to another Directory</a:t>
            </a:r>
          </a:p>
        </p:txBody>
      </p:sp>
      <p:pic>
        <p:nvPicPr>
          <p:cNvPr id="4" name="Picture 3">
            <a:extLst>
              <a:ext uri="{FF2B5EF4-FFF2-40B4-BE49-F238E27FC236}">
                <a16:creationId xmlns:a16="http://schemas.microsoft.com/office/drawing/2014/main" id="{E92868FB-2532-4CA6-B7C0-1632B768ECDD}"/>
              </a:ext>
            </a:extLst>
          </p:cNvPr>
          <p:cNvPicPr>
            <a:picLocks noChangeAspect="1"/>
          </p:cNvPicPr>
          <p:nvPr/>
        </p:nvPicPr>
        <p:blipFill rotWithShape="1">
          <a:blip r:embed="rId2"/>
          <a:srcRect l="2832" r="6549"/>
          <a:stretch/>
        </p:blipFill>
        <p:spPr>
          <a:xfrm>
            <a:off x="1815090" y="2266531"/>
            <a:ext cx="2868528" cy="2063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 4">
            <a:extLst>
              <a:ext uri="{FF2B5EF4-FFF2-40B4-BE49-F238E27FC236}">
                <a16:creationId xmlns:a16="http://schemas.microsoft.com/office/drawing/2014/main" id="{CCA8E27C-FDDD-4D5B-BA65-325A1B378CAF}"/>
              </a:ext>
            </a:extLst>
          </p:cNvPr>
          <p:cNvSpPr/>
          <p:nvPr/>
        </p:nvSpPr>
        <p:spPr bwMode="auto">
          <a:xfrm>
            <a:off x="2711505" y="3924994"/>
            <a:ext cx="1254981" cy="393277"/>
          </a:xfrm>
          <a:prstGeom prst="ellipse">
            <a:avLst/>
          </a:prstGeom>
          <a:noFill/>
          <a:ln>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pic>
        <p:nvPicPr>
          <p:cNvPr id="6" name="Picture 5">
            <a:extLst>
              <a:ext uri="{FF2B5EF4-FFF2-40B4-BE49-F238E27FC236}">
                <a16:creationId xmlns:a16="http://schemas.microsoft.com/office/drawing/2014/main" id="{CFF2261F-2F3A-499D-8F21-D6529F617981}"/>
              </a:ext>
            </a:extLst>
          </p:cNvPr>
          <p:cNvPicPr>
            <a:picLocks noChangeAspect="1"/>
          </p:cNvPicPr>
          <p:nvPr/>
        </p:nvPicPr>
        <p:blipFill>
          <a:blip r:embed="rId3"/>
          <a:stretch>
            <a:fillRect/>
          </a:stretch>
        </p:blipFill>
        <p:spPr>
          <a:xfrm>
            <a:off x="5020302" y="3721817"/>
            <a:ext cx="4678466" cy="2683885"/>
          </a:xfrm>
          <a:prstGeom prst="rect">
            <a:avLst/>
          </a:prstGeom>
          <a:ln>
            <a:solidFill>
              <a:schemeClr val="tx1"/>
            </a:solidFill>
          </a:ln>
        </p:spPr>
      </p:pic>
      <p:cxnSp>
        <p:nvCxnSpPr>
          <p:cNvPr id="8" name="Connector: Elbow 7">
            <a:extLst>
              <a:ext uri="{FF2B5EF4-FFF2-40B4-BE49-F238E27FC236}">
                <a16:creationId xmlns:a16="http://schemas.microsoft.com/office/drawing/2014/main" id="{C159B201-501B-4D62-9B8C-CF976F9EFA4C}"/>
              </a:ext>
            </a:extLst>
          </p:cNvPr>
          <p:cNvCxnSpPr/>
          <p:nvPr/>
        </p:nvCxnSpPr>
        <p:spPr>
          <a:xfrm>
            <a:off x="3388125" y="4528591"/>
            <a:ext cx="1434264" cy="806774"/>
          </a:xfrm>
          <a:prstGeom prst="bentConnector3">
            <a:avLst>
              <a:gd name="adj1" fmla="val -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E389845-33B9-43DF-BE9B-AA099DC8970E}"/>
              </a:ext>
            </a:extLst>
          </p:cNvPr>
          <p:cNvSpPr txBox="1"/>
          <p:nvPr/>
        </p:nvSpPr>
        <p:spPr>
          <a:xfrm>
            <a:off x="5020302" y="2487614"/>
            <a:ext cx="5978797" cy="94138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505050"/>
                    </a:gs>
                    <a:gs pos="30000">
                      <a:srgbClr val="505050"/>
                    </a:gs>
                  </a:gsLst>
                  <a:lin ang="5400000" scaled="0"/>
                </a:gradFill>
                <a:latin typeface="Segoe UI"/>
              </a:rPr>
              <a:t>Switching Directories gives you access to different Subscriptions</a:t>
            </a:r>
          </a:p>
        </p:txBody>
      </p:sp>
    </p:spTree>
    <p:extLst>
      <p:ext uri="{BB962C8B-B14F-4D97-AF65-F5344CB8AC3E}">
        <p14:creationId xmlns:p14="http://schemas.microsoft.com/office/powerpoint/2010/main" val="26225330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3615-1A9A-4D14-A7E5-2F66E5880B4B}"/>
              </a:ext>
            </a:extLst>
          </p:cNvPr>
          <p:cNvSpPr>
            <a:spLocks noGrp="1"/>
          </p:cNvSpPr>
          <p:nvPr>
            <p:ph type="title"/>
          </p:nvPr>
        </p:nvSpPr>
        <p:spPr/>
        <p:txBody>
          <a:bodyPr/>
          <a:lstStyle/>
          <a:p>
            <a:r>
              <a:rPr lang="en-US" dirty="0"/>
              <a:t>Orientation to the Environment</a:t>
            </a:r>
          </a:p>
        </p:txBody>
      </p:sp>
      <p:sp>
        <p:nvSpPr>
          <p:cNvPr id="3" name="Text Placeholder 2">
            <a:extLst>
              <a:ext uri="{FF2B5EF4-FFF2-40B4-BE49-F238E27FC236}">
                <a16:creationId xmlns:a16="http://schemas.microsoft.com/office/drawing/2014/main" id="{0FAF441A-F36C-4AD3-B332-8900E38BC31D}"/>
              </a:ext>
            </a:extLst>
          </p:cNvPr>
          <p:cNvSpPr>
            <a:spLocks noGrp="1"/>
          </p:cNvSpPr>
          <p:nvPr>
            <p:ph type="body" sz="quarter" idx="10"/>
          </p:nvPr>
        </p:nvSpPr>
        <p:spPr>
          <a:xfrm>
            <a:off x="269303" y="1187644"/>
            <a:ext cx="11655078" cy="2713115"/>
          </a:xfrm>
        </p:spPr>
        <p:txBody>
          <a:bodyPr/>
          <a:lstStyle/>
          <a:p>
            <a:r>
              <a:rPr lang="en-US" dirty="0"/>
              <a:t>Login to portal.azure.com with creds provided</a:t>
            </a:r>
          </a:p>
          <a:p>
            <a:r>
              <a:rPr lang="en-US" dirty="0"/>
              <a:t>Domain Controllers &amp; DNS are already set up for you</a:t>
            </a:r>
          </a:p>
          <a:p>
            <a:r>
              <a:rPr lang="en-US" dirty="0"/>
              <a:t>Servers for Profiles: </a:t>
            </a:r>
          </a:p>
          <a:p>
            <a:pPr lvl="1"/>
            <a:r>
              <a:rPr lang="en-US" dirty="0"/>
              <a:t>Will be created per Team in each Team’s OU (AD) and Resource Group (Azure Subscription)</a:t>
            </a:r>
          </a:p>
        </p:txBody>
      </p:sp>
    </p:spTree>
    <p:extLst>
      <p:ext uri="{BB962C8B-B14F-4D97-AF65-F5344CB8AC3E}">
        <p14:creationId xmlns:p14="http://schemas.microsoft.com/office/powerpoint/2010/main" val="22230198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3157-33BF-45C4-B2EB-59D21105496A}"/>
              </a:ext>
            </a:extLst>
          </p:cNvPr>
          <p:cNvSpPr>
            <a:spLocks noGrp="1"/>
          </p:cNvSpPr>
          <p:nvPr>
            <p:ph type="title"/>
          </p:nvPr>
        </p:nvSpPr>
        <p:spPr>
          <a:xfrm>
            <a:off x="269240" y="289511"/>
            <a:ext cx="8995530" cy="899665"/>
          </a:xfrm>
        </p:spPr>
        <p:txBody>
          <a:bodyPr/>
          <a:lstStyle/>
          <a:p>
            <a:r>
              <a:rPr lang="en-US" sz="3600" dirty="0"/>
              <a:t>Team Layout &amp; Where to Build Things - Network</a:t>
            </a:r>
          </a:p>
        </p:txBody>
      </p:sp>
      <p:sp>
        <p:nvSpPr>
          <p:cNvPr id="3" name="Text Placeholder 2">
            <a:extLst>
              <a:ext uri="{FF2B5EF4-FFF2-40B4-BE49-F238E27FC236}">
                <a16:creationId xmlns:a16="http://schemas.microsoft.com/office/drawing/2014/main" id="{12303EA1-9424-4C00-80B7-06401317E9E6}"/>
              </a:ext>
            </a:extLst>
          </p:cNvPr>
          <p:cNvSpPr>
            <a:spLocks noGrp="1"/>
          </p:cNvSpPr>
          <p:nvPr>
            <p:ph type="body" sz="quarter" idx="10"/>
          </p:nvPr>
        </p:nvSpPr>
        <p:spPr>
          <a:xfrm>
            <a:off x="269303" y="1187644"/>
            <a:ext cx="5826697" cy="1908215"/>
          </a:xfrm>
        </p:spPr>
        <p:txBody>
          <a:bodyPr/>
          <a:lstStyle/>
          <a:p>
            <a:r>
              <a:rPr lang="en-US" sz="2800" dirty="0"/>
              <a:t>Use </a:t>
            </a:r>
            <a:r>
              <a:rPr lang="en-US" sz="2800" b="1" dirty="0" err="1"/>
              <a:t>HackWVD</a:t>
            </a:r>
            <a:r>
              <a:rPr lang="en-US" sz="2800" b="1" dirty="0"/>
              <a:t>-VNet </a:t>
            </a:r>
          </a:p>
          <a:p>
            <a:r>
              <a:rPr lang="en-US" sz="2800" dirty="0"/>
              <a:t>Use Subnet specified for your team</a:t>
            </a:r>
          </a:p>
          <a:p>
            <a:r>
              <a:rPr lang="en-US" sz="2800" dirty="0"/>
              <a:t>If you choose the wrong VNet nothing works</a:t>
            </a:r>
          </a:p>
        </p:txBody>
      </p:sp>
      <p:pic>
        <p:nvPicPr>
          <p:cNvPr id="4" name="Picture 3">
            <a:extLst>
              <a:ext uri="{FF2B5EF4-FFF2-40B4-BE49-F238E27FC236}">
                <a16:creationId xmlns:a16="http://schemas.microsoft.com/office/drawing/2014/main" id="{C52E38A5-F971-4ADD-9893-569D378DBE67}"/>
              </a:ext>
            </a:extLst>
          </p:cNvPr>
          <p:cNvPicPr>
            <a:picLocks noChangeAspect="1"/>
          </p:cNvPicPr>
          <p:nvPr/>
        </p:nvPicPr>
        <p:blipFill>
          <a:blip r:embed="rId2"/>
          <a:stretch>
            <a:fillRect/>
          </a:stretch>
        </p:blipFill>
        <p:spPr>
          <a:xfrm>
            <a:off x="6479429" y="1240972"/>
            <a:ext cx="5486400" cy="4657725"/>
          </a:xfrm>
          <a:prstGeom prst="rect">
            <a:avLst/>
          </a:prstGeom>
        </p:spPr>
      </p:pic>
    </p:spTree>
    <p:extLst>
      <p:ext uri="{BB962C8B-B14F-4D97-AF65-F5344CB8AC3E}">
        <p14:creationId xmlns:p14="http://schemas.microsoft.com/office/powerpoint/2010/main" val="181568036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13157-33BF-45C4-B2EB-59D21105496A}"/>
              </a:ext>
            </a:extLst>
          </p:cNvPr>
          <p:cNvSpPr>
            <a:spLocks noGrp="1"/>
          </p:cNvSpPr>
          <p:nvPr>
            <p:ph type="title"/>
          </p:nvPr>
        </p:nvSpPr>
        <p:spPr>
          <a:xfrm>
            <a:off x="269240" y="289511"/>
            <a:ext cx="8081067" cy="899665"/>
          </a:xfrm>
        </p:spPr>
        <p:txBody>
          <a:bodyPr/>
          <a:lstStyle/>
          <a:p>
            <a:r>
              <a:rPr lang="en-US" sz="3600" dirty="0"/>
              <a:t>Team Layout &amp; Where to Build Things - AD</a:t>
            </a:r>
          </a:p>
        </p:txBody>
      </p:sp>
      <p:sp>
        <p:nvSpPr>
          <p:cNvPr id="3" name="Text Placeholder 2">
            <a:extLst>
              <a:ext uri="{FF2B5EF4-FFF2-40B4-BE49-F238E27FC236}">
                <a16:creationId xmlns:a16="http://schemas.microsoft.com/office/drawing/2014/main" id="{12303EA1-9424-4C00-80B7-06401317E9E6}"/>
              </a:ext>
            </a:extLst>
          </p:cNvPr>
          <p:cNvSpPr>
            <a:spLocks noGrp="1"/>
          </p:cNvSpPr>
          <p:nvPr>
            <p:ph type="body" sz="quarter" idx="10"/>
          </p:nvPr>
        </p:nvSpPr>
        <p:spPr>
          <a:xfrm>
            <a:off x="269303" y="1187644"/>
            <a:ext cx="8081067" cy="5229380"/>
          </a:xfrm>
        </p:spPr>
        <p:txBody>
          <a:bodyPr/>
          <a:lstStyle/>
          <a:p>
            <a:r>
              <a:rPr lang="en-US" sz="2800" dirty="0" err="1"/>
              <a:t>UserID</a:t>
            </a:r>
            <a:r>
              <a:rPr lang="en-US" sz="2800" dirty="0"/>
              <a:t>: </a:t>
            </a:r>
            <a:r>
              <a:rPr lang="en-US" sz="2800" b="1" dirty="0"/>
              <a:t>team[1-8]user[a-f]@hackwvd.net</a:t>
            </a:r>
          </a:p>
          <a:p>
            <a:r>
              <a:rPr lang="en-US" sz="2800" dirty="0"/>
              <a:t>Use AD OUs specified for your team</a:t>
            </a:r>
          </a:p>
          <a:p>
            <a:r>
              <a:rPr lang="en-US" sz="2800" dirty="0"/>
              <a:t>You will not have rights in other OUs</a:t>
            </a:r>
          </a:p>
          <a:p>
            <a:r>
              <a:rPr lang="en-US" sz="2800" dirty="0"/>
              <a:t>You have delegated permissions to the OU for your team only</a:t>
            </a:r>
          </a:p>
          <a:p>
            <a:r>
              <a:rPr lang="en-US" sz="2800" strike="sngStrike" dirty="0"/>
              <a:t>We will publish a custom GPO for FSLogix to each OU</a:t>
            </a:r>
          </a:p>
          <a:p>
            <a:pPr lvl="1"/>
            <a:r>
              <a:rPr lang="en-US" sz="2016" dirty="0"/>
              <a:t>We thought about that…</a:t>
            </a:r>
          </a:p>
          <a:p>
            <a:pPr lvl="1"/>
            <a:r>
              <a:rPr lang="en-US" sz="2016" dirty="0"/>
              <a:t>ADMX and ADML can be loaded w/FSLogix…</a:t>
            </a:r>
          </a:p>
          <a:p>
            <a:pPr lvl="1"/>
            <a:r>
              <a:rPr lang="en-US" sz="2016" dirty="0"/>
              <a:t>But….</a:t>
            </a:r>
          </a:p>
          <a:p>
            <a:pPr lvl="1"/>
            <a:r>
              <a:rPr lang="en-US" sz="2016" dirty="0"/>
              <a:t>We’re just going to hack each VM’s Registry to shortcut GPO deployment and potential troubleshooting</a:t>
            </a:r>
          </a:p>
          <a:p>
            <a:pPr lvl="1"/>
            <a:r>
              <a:rPr lang="en-US" sz="2016" dirty="0"/>
              <a:t>Limits moving parts &amp; doesn’t require GPO depth of knowledge</a:t>
            </a:r>
          </a:p>
        </p:txBody>
      </p:sp>
      <p:pic>
        <p:nvPicPr>
          <p:cNvPr id="10242" name="Picture 2" descr="Active Directory users and Com &#10;Saved Queries &#10;onprem.hackuwd.net &#10;Computers &#10;Domain Controllers &#10;ForeignSecurityPrincipaI: &#10;Managed Service Accout &#10;HACQVD &#10;Hack-WMD &#10;-Team I &#10;Hack-WMD &#10;-Team2 &#10;HackWdD-Team3 &#10;HackWdD-Team4 &#10;Hack-WMD &#10;-Team5 &#10;Hack-WMD &#10;-Team6 &#10;HackWdD-Team7 &#10;HackWdD-TeamB &#10;Hack-WMD &#10;-Core ">
            <a:extLst>
              <a:ext uri="{FF2B5EF4-FFF2-40B4-BE49-F238E27FC236}">
                <a16:creationId xmlns:a16="http://schemas.microsoft.com/office/drawing/2014/main" id="{A931E5B7-FBE5-4C70-901D-9796491A74D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93890" y="289511"/>
            <a:ext cx="3328807" cy="6278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2259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5989" y="2130766"/>
            <a:ext cx="9696593" cy="2243107"/>
          </a:xfrm>
        </p:spPr>
        <p:txBody>
          <a:bodyPr/>
          <a:lstStyle/>
          <a:p>
            <a:pPr algn="l"/>
            <a:r>
              <a:rPr lang="en-US" u="sng" dirty="0"/>
              <a:t>LAB WORK</a:t>
            </a:r>
            <a:r>
              <a:rPr lang="en-US" dirty="0"/>
              <a:t>: Install PowerShell Modules for both AzureRM and WVD</a:t>
            </a:r>
          </a:p>
        </p:txBody>
      </p:sp>
      <p:sp>
        <p:nvSpPr>
          <p:cNvPr id="3" name="Rectangle 2"/>
          <p:cNvSpPr/>
          <p:nvPr/>
        </p:nvSpPr>
        <p:spPr>
          <a:xfrm>
            <a:off x="1681814" y="4373873"/>
            <a:ext cx="10737669" cy="363946"/>
          </a:xfrm>
          <a:prstGeom prst="rect">
            <a:avLst/>
          </a:prstGeom>
        </p:spPr>
        <p:txBody>
          <a:bodyPr wrap="square">
            <a:spAutoFit/>
          </a:bodyPr>
          <a:lstStyle/>
          <a:p>
            <a:r>
              <a:rPr lang="en-US" dirty="0">
                <a:hlinkClick r:id="rId2"/>
              </a:rPr>
              <a:t>https://azure.microsoft.com/en-us/documentation/articles/powershell-install-configure/</a:t>
            </a:r>
            <a:endParaRPr lang="en-US" dirty="0"/>
          </a:p>
        </p:txBody>
      </p:sp>
    </p:spTree>
    <p:extLst>
      <p:ext uri="{BB962C8B-B14F-4D97-AF65-F5344CB8AC3E}">
        <p14:creationId xmlns:p14="http://schemas.microsoft.com/office/powerpoint/2010/main" val="499678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a:t>
            </a:r>
            <a:r>
              <a:rPr lang="en-US" dirty="0" err="1"/>
              <a:t>AzureRM</a:t>
            </a:r>
            <a:r>
              <a:rPr lang="en-US" dirty="0"/>
              <a:t> Modules</a:t>
            </a:r>
          </a:p>
        </p:txBody>
      </p:sp>
      <p:sp>
        <p:nvSpPr>
          <p:cNvPr id="3" name="Content Placeholder 2"/>
          <p:cNvSpPr>
            <a:spLocks noGrp="1"/>
          </p:cNvSpPr>
          <p:nvPr>
            <p:ph idx="1"/>
          </p:nvPr>
        </p:nvSpPr>
        <p:spPr>
          <a:xfrm>
            <a:off x="522289" y="1447802"/>
            <a:ext cx="11152188" cy="3743269"/>
          </a:xfrm>
        </p:spPr>
        <p:txBody>
          <a:bodyPr/>
          <a:lstStyle/>
          <a:p>
            <a:r>
              <a:rPr lang="en-US" sz="3200" dirty="0"/>
              <a:t>Mac Users – log into your Lab Services VM w/the creds provided…</a:t>
            </a:r>
          </a:p>
          <a:p>
            <a:r>
              <a:rPr lang="en-US" sz="3199" dirty="0"/>
              <a:t>Open PowerShell ISE from Start Menu</a:t>
            </a:r>
          </a:p>
          <a:p>
            <a:pPr lvl="1"/>
            <a:r>
              <a:rPr lang="en-US" sz="1999" dirty="0"/>
              <a:t>Right-click and </a:t>
            </a:r>
            <a:r>
              <a:rPr lang="en-US" sz="1999" b="1" i="1" u="sng" dirty="0">
                <a:solidFill>
                  <a:srgbClr val="C00000"/>
                </a:solidFill>
              </a:rPr>
              <a:t>Run As Administrator</a:t>
            </a:r>
          </a:p>
          <a:p>
            <a:r>
              <a:rPr lang="en-US" dirty="0"/>
              <a:t>Open the “WVD Skilling Workshop.ps1” file</a:t>
            </a:r>
          </a:p>
          <a:p>
            <a:r>
              <a:rPr lang="en-US" dirty="0"/>
              <a:t>EVERYTHING is commented out/do NOT change this….</a:t>
            </a:r>
          </a:p>
          <a:p>
            <a:pPr lvl="1"/>
            <a:r>
              <a:rPr lang="en-US" dirty="0"/>
              <a:t>Edit line-by-line / run line-by-line</a:t>
            </a:r>
          </a:p>
        </p:txBody>
      </p:sp>
    </p:spTree>
    <p:extLst>
      <p:ext uri="{BB962C8B-B14F-4D97-AF65-F5344CB8AC3E}">
        <p14:creationId xmlns:p14="http://schemas.microsoft.com/office/powerpoint/2010/main" val="1626181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1" y="228603"/>
            <a:ext cx="11149012" cy="747641"/>
          </a:xfrm>
        </p:spPr>
        <p:txBody>
          <a:bodyPr/>
          <a:lstStyle/>
          <a:p>
            <a:r>
              <a:rPr lang="en-US" dirty="0"/>
              <a:t>The ISE </a:t>
            </a:r>
            <a:r>
              <a:rPr lang="en-US" sz="3200" dirty="0"/>
              <a:t>(Show Script Pane/Command Add On Turned On)</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18068" y="1306287"/>
            <a:ext cx="9749003" cy="5290865"/>
          </a:xfrm>
          <a:prstGeom prst="rect">
            <a:avLst/>
          </a:prstGeom>
        </p:spPr>
      </p:pic>
      <p:sp>
        <p:nvSpPr>
          <p:cNvPr id="5" name="Arrow: Right 4"/>
          <p:cNvSpPr/>
          <p:nvPr/>
        </p:nvSpPr>
        <p:spPr>
          <a:xfrm>
            <a:off x="349931" y="1933304"/>
            <a:ext cx="3135086" cy="1602377"/>
          </a:xfrm>
          <a:prstGeom prst="rightArrow">
            <a:avLst/>
          </a:prstGeom>
          <a:solidFill>
            <a:srgbClr val="652F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Script File – </a:t>
            </a:r>
            <a:r>
              <a:rPr lang="en-US" dirty="0" err="1"/>
              <a:t>Intellisense</a:t>
            </a:r>
            <a:r>
              <a:rPr lang="en-US" dirty="0"/>
              <a:t> editor</a:t>
            </a:r>
          </a:p>
        </p:txBody>
      </p:sp>
      <p:sp>
        <p:nvSpPr>
          <p:cNvPr id="6" name="Arrow: Right 5"/>
          <p:cNvSpPr/>
          <p:nvPr/>
        </p:nvSpPr>
        <p:spPr>
          <a:xfrm>
            <a:off x="520701" y="4641669"/>
            <a:ext cx="2824978" cy="1402080"/>
          </a:xfrm>
          <a:prstGeom prst="rightArrow">
            <a:avLst/>
          </a:prstGeom>
          <a:solidFill>
            <a:srgbClr val="0072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Command Execution / Feedback</a:t>
            </a:r>
          </a:p>
        </p:txBody>
      </p:sp>
      <p:sp>
        <p:nvSpPr>
          <p:cNvPr id="7" name="Arrow: Down 6"/>
          <p:cNvSpPr/>
          <p:nvPr/>
        </p:nvSpPr>
        <p:spPr>
          <a:xfrm>
            <a:off x="10048105" y="-64359"/>
            <a:ext cx="2142308" cy="208134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Syntax &amp; Help</a:t>
            </a: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55288" y="1340737"/>
            <a:ext cx="731521" cy="648930"/>
          </a:xfrm>
          <a:prstGeom prst="rect">
            <a:avLst/>
          </a:prstGeom>
        </p:spPr>
      </p:pic>
      <p:sp>
        <p:nvSpPr>
          <p:cNvPr id="8" name="Arrow: Left 7"/>
          <p:cNvSpPr/>
          <p:nvPr/>
        </p:nvSpPr>
        <p:spPr>
          <a:xfrm rot="20215641">
            <a:off x="4711511" y="514225"/>
            <a:ext cx="2836694" cy="1040674"/>
          </a:xfrm>
          <a:prstGeom prst="leftArrow">
            <a:avLst/>
          </a:prstGeom>
          <a:solidFill>
            <a:srgbClr val="0072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Selected</a:t>
            </a:r>
          </a:p>
        </p:txBody>
      </p:sp>
    </p:spTree>
    <p:extLst>
      <p:ext uri="{BB962C8B-B14F-4D97-AF65-F5344CB8AC3E}">
        <p14:creationId xmlns:p14="http://schemas.microsoft.com/office/powerpoint/2010/main" val="175513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fill="hold" nodeType="clickEffect">
                                  <p:stCondLst>
                                    <p:cond delay="0"/>
                                  </p:stCondLst>
                                  <p:childTnLst>
                                    <p:animScale>
                                      <p:cBhvr>
                                        <p:cTn id="28" dur="2000" fill="hold"/>
                                        <p:tgtEl>
                                          <p:spTgt spid="9"/>
                                        </p:tgtEl>
                                      </p:cBhvr>
                                      <p:by x="150000" y="150000"/>
                                    </p:animScale>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1+#ppt_w/2"/>
                                          </p:val>
                                        </p:tav>
                                        <p:tav tm="100000">
                                          <p:val>
                                            <p:strVal val="#ppt_x"/>
                                          </p:val>
                                        </p:tav>
                                      </p:tavLst>
                                    </p:anim>
                                    <p:anim calcmode="lin" valueType="num">
                                      <p:cBhvr additive="base">
                                        <p:cTn id="34"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229435"/>
            <a:ext cx="11149012" cy="1495404"/>
          </a:xfrm>
        </p:spPr>
        <p:txBody>
          <a:bodyPr/>
          <a:lstStyle/>
          <a:p>
            <a:r>
              <a:rPr lang="en-US" dirty="0"/>
              <a:t>Install Azure ARM Modules (follow me)</a:t>
            </a:r>
          </a:p>
        </p:txBody>
      </p:sp>
      <p:sp>
        <p:nvSpPr>
          <p:cNvPr id="3" name="Content Placeholder 2"/>
          <p:cNvSpPr>
            <a:spLocks noGrp="1"/>
          </p:cNvSpPr>
          <p:nvPr>
            <p:ph idx="1"/>
          </p:nvPr>
        </p:nvSpPr>
        <p:spPr>
          <a:xfrm>
            <a:off x="517524" y="1377688"/>
            <a:ext cx="11152188" cy="5293757"/>
          </a:xfrm>
        </p:spPr>
        <p:txBody>
          <a:bodyPr/>
          <a:lstStyle/>
          <a:p>
            <a:r>
              <a:rPr lang="en-US" sz="3600" dirty="0"/>
              <a:t>Run ONE AT A TIME </a:t>
            </a:r>
          </a:p>
          <a:p>
            <a:pPr lvl="1"/>
            <a:endParaRPr lang="en-US" sz="3200" dirty="0"/>
          </a:p>
          <a:p>
            <a:pPr lvl="1"/>
            <a:r>
              <a:rPr lang="en-US" sz="3200" dirty="0"/>
              <a:t>Line 5:   </a:t>
            </a:r>
            <a:r>
              <a:rPr lang="en-US" sz="3200" dirty="0">
                <a:solidFill>
                  <a:srgbClr val="006400"/>
                </a:solidFill>
                <a:latin typeface="Lucida Console" panose="020B0609040504020204" pitchFamily="49" charset="0"/>
              </a:rPr>
              <a:t>Set-</a:t>
            </a:r>
            <a:r>
              <a:rPr lang="en-US" sz="3200" dirty="0" err="1">
                <a:solidFill>
                  <a:srgbClr val="006400"/>
                </a:solidFill>
                <a:latin typeface="Lucida Console" panose="020B0609040504020204" pitchFamily="49" charset="0"/>
              </a:rPr>
              <a:t>ExecutionPolicy</a:t>
            </a:r>
            <a:r>
              <a:rPr lang="en-US" sz="3200" dirty="0">
                <a:solidFill>
                  <a:srgbClr val="006400"/>
                </a:solidFill>
                <a:latin typeface="Lucida Console" panose="020B0609040504020204" pitchFamily="49" charset="0"/>
              </a:rPr>
              <a:t> Unrestricted </a:t>
            </a:r>
          </a:p>
          <a:p>
            <a:pPr lvl="1"/>
            <a:endParaRPr lang="en-US" sz="3200" dirty="0">
              <a:solidFill>
                <a:srgbClr val="006400"/>
              </a:solidFill>
              <a:latin typeface="Lucida Console" panose="020B0609040504020204" pitchFamily="49" charset="0"/>
            </a:endParaRPr>
          </a:p>
          <a:p>
            <a:pPr lvl="1"/>
            <a:r>
              <a:rPr lang="en-US" sz="3200" dirty="0"/>
              <a:t>Line 9:  </a:t>
            </a:r>
            <a:r>
              <a:rPr lang="en-US" sz="3200" dirty="0">
                <a:solidFill>
                  <a:srgbClr val="006400"/>
                </a:solidFill>
                <a:latin typeface="Lucida Console" panose="020B0609040504020204" pitchFamily="49" charset="0"/>
              </a:rPr>
              <a:t>Install-Module -</a:t>
            </a:r>
            <a:r>
              <a:rPr lang="en-US" sz="3200" dirty="0" err="1">
                <a:solidFill>
                  <a:srgbClr val="006400"/>
                </a:solidFill>
                <a:latin typeface="Lucida Console" panose="020B0609040504020204" pitchFamily="49" charset="0"/>
              </a:rPr>
              <a:t>AllowClobber</a:t>
            </a:r>
            <a:r>
              <a:rPr lang="en-US" sz="3200" dirty="0">
                <a:solidFill>
                  <a:srgbClr val="006400"/>
                </a:solidFill>
                <a:latin typeface="Lucida Console" panose="020B0609040504020204" pitchFamily="49" charset="0"/>
              </a:rPr>
              <a:t> -Force AzureRM </a:t>
            </a:r>
          </a:p>
          <a:p>
            <a:pPr lvl="1"/>
            <a:endParaRPr lang="en-US" sz="3200" dirty="0">
              <a:solidFill>
                <a:srgbClr val="006400"/>
              </a:solidFill>
              <a:latin typeface="Lucida Console" panose="020B0609040504020204" pitchFamily="49" charset="0"/>
            </a:endParaRPr>
          </a:p>
          <a:p>
            <a:pPr lvl="1"/>
            <a:r>
              <a:rPr lang="en-US" sz="3200" dirty="0"/>
              <a:t>Line 10:   </a:t>
            </a:r>
            <a:r>
              <a:rPr lang="en-US" sz="3200" dirty="0">
                <a:solidFill>
                  <a:srgbClr val="006400"/>
                </a:solidFill>
                <a:latin typeface="Lucida Console" panose="020B0609040504020204" pitchFamily="49" charset="0"/>
              </a:rPr>
              <a:t>Install-Module -</a:t>
            </a:r>
            <a:r>
              <a:rPr lang="en-US" sz="3200" dirty="0" err="1">
                <a:solidFill>
                  <a:srgbClr val="006400"/>
                </a:solidFill>
                <a:latin typeface="Lucida Console" panose="020B0609040504020204" pitchFamily="49" charset="0"/>
              </a:rPr>
              <a:t>AllowClobber</a:t>
            </a:r>
            <a:r>
              <a:rPr lang="en-US" sz="3200" dirty="0">
                <a:solidFill>
                  <a:srgbClr val="006400"/>
                </a:solidFill>
                <a:latin typeface="Lucida Console" panose="020B0609040504020204" pitchFamily="49" charset="0"/>
              </a:rPr>
              <a:t> -Force -Name </a:t>
            </a:r>
            <a:r>
              <a:rPr lang="en-US" sz="3200" dirty="0" err="1">
                <a:solidFill>
                  <a:srgbClr val="006400"/>
                </a:solidFill>
                <a:latin typeface="Lucida Console" panose="020B0609040504020204" pitchFamily="49" charset="0"/>
              </a:rPr>
              <a:t>Microsoft.RDInfra.RDPowerShell</a:t>
            </a:r>
            <a:r>
              <a:rPr lang="en-US" sz="3200" dirty="0">
                <a:solidFill>
                  <a:srgbClr val="006400"/>
                </a:solidFill>
                <a:latin typeface="Lucida Console" panose="020B0609040504020204" pitchFamily="49" charset="0"/>
              </a:rPr>
              <a:t> </a:t>
            </a:r>
          </a:p>
          <a:p>
            <a:pPr marL="224096" lvl="1" indent="0">
              <a:buNone/>
            </a:pPr>
            <a:endParaRPr lang="en-US" sz="2800" dirty="0">
              <a:cs typeface="Segoe UI" panose="020B0502040204020203" pitchFamily="34" charset="0"/>
            </a:endParaRPr>
          </a:p>
        </p:txBody>
      </p:sp>
    </p:spTree>
    <p:extLst>
      <p:ext uri="{BB962C8B-B14F-4D97-AF65-F5344CB8AC3E}">
        <p14:creationId xmlns:p14="http://schemas.microsoft.com/office/powerpoint/2010/main" val="1822530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Validating Pre-</a:t>
            </a:r>
            <a:r>
              <a:rPr lang="en-US" dirty="0" err="1"/>
              <a:t>Reqs</a:t>
            </a:r>
            <a:endParaRPr lang="en-US" dirty="0"/>
          </a:p>
        </p:txBody>
      </p:sp>
    </p:spTree>
    <p:extLst>
      <p:ext uri="{BB962C8B-B14F-4D97-AF65-F5344CB8AC3E}">
        <p14:creationId xmlns:p14="http://schemas.microsoft.com/office/powerpoint/2010/main" val="19090107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CFAD-07BF-4084-AE4A-134A87B892C4}"/>
              </a:ext>
            </a:extLst>
          </p:cNvPr>
          <p:cNvSpPr>
            <a:spLocks noGrp="1"/>
          </p:cNvSpPr>
          <p:nvPr>
            <p:ph type="title"/>
          </p:nvPr>
        </p:nvSpPr>
        <p:spPr/>
        <p:txBody>
          <a:bodyPr/>
          <a:lstStyle/>
          <a:p>
            <a:r>
              <a:rPr lang="en-US" dirty="0"/>
              <a:t>WVD Constructs</a:t>
            </a:r>
          </a:p>
        </p:txBody>
      </p:sp>
    </p:spTree>
    <p:extLst>
      <p:ext uri="{BB962C8B-B14F-4D97-AF65-F5344CB8AC3E}">
        <p14:creationId xmlns:p14="http://schemas.microsoft.com/office/powerpoint/2010/main" val="336710183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5BAF0-FF8D-4502-A7F0-998F5FFFF1FC}"/>
              </a:ext>
            </a:extLst>
          </p:cNvPr>
          <p:cNvSpPr>
            <a:spLocks noGrp="1"/>
          </p:cNvSpPr>
          <p:nvPr>
            <p:ph type="title"/>
          </p:nvPr>
        </p:nvSpPr>
        <p:spPr/>
        <p:txBody>
          <a:bodyPr/>
          <a:lstStyle/>
          <a:p>
            <a:r>
              <a:rPr lang="en-US" dirty="0"/>
              <a:t>Major Deployment Milestones</a:t>
            </a:r>
          </a:p>
        </p:txBody>
      </p:sp>
      <p:sp>
        <p:nvSpPr>
          <p:cNvPr id="4" name="Rectangle 3">
            <a:extLst>
              <a:ext uri="{FF2B5EF4-FFF2-40B4-BE49-F238E27FC236}">
                <a16:creationId xmlns:a16="http://schemas.microsoft.com/office/drawing/2014/main" id="{8C34CE07-8CDC-4D72-8A75-3C311166BD4F}"/>
              </a:ext>
            </a:extLst>
          </p:cNvPr>
          <p:cNvSpPr/>
          <p:nvPr/>
        </p:nvSpPr>
        <p:spPr>
          <a:xfrm>
            <a:off x="454403" y="1410015"/>
            <a:ext cx="8249650" cy="5307538"/>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79285" tIns="89642" rIns="179285" bIns="89642" rtlCol="0" anchor="t" anchorCtr="0"/>
          <a:lstStyle/>
          <a:p>
            <a:pPr marL="285750" marR="0" lvl="0" indent="-28575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2"/>
              </a:rPr>
              <a:t>Meet Prerequisites</a:t>
            </a:r>
            <a:r>
              <a:rPr lang="en-US" sz="2400" dirty="0">
                <a:solidFill>
                  <a:srgbClr val="1A1A1A"/>
                </a:solidFill>
                <a:latin typeface="Segoe UI"/>
                <a:ea typeface="Segoe UI" pitchFamily="34" charset="0"/>
                <a:cs typeface="Segoe UI" pitchFamily="34" charset="0"/>
              </a:rPr>
              <a:t> (AAD, AD or AADDS, Subscription, Licenses)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3"/>
              </a:rPr>
              <a:t>Authorize WVD</a:t>
            </a:r>
            <a:r>
              <a:rPr lang="en-US" sz="2400" dirty="0">
                <a:solidFill>
                  <a:srgbClr val="1A1A1A"/>
                </a:solidFill>
                <a:latin typeface="Segoe UI"/>
                <a:ea typeface="Segoe UI" pitchFamily="34" charset="0"/>
                <a:cs typeface="Segoe UI" pitchFamily="34" charset="0"/>
              </a:rPr>
              <a:t> To Access Your Azure AD Tenant</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4"/>
              </a:rPr>
              <a:t>Assign Tenant Creator Role</a:t>
            </a:r>
            <a:r>
              <a:rPr lang="en-US" sz="2400" dirty="0">
                <a:solidFill>
                  <a:srgbClr val="1A1A1A"/>
                </a:solidFill>
                <a:latin typeface="Segoe UI"/>
                <a:ea typeface="Segoe UI" pitchFamily="34" charset="0"/>
                <a:cs typeface="Segoe UI" pitchFamily="34" charset="0"/>
              </a:rPr>
              <a:t> To AAD WVD Application</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5"/>
              </a:rPr>
              <a:t>Create WVD Tenant</a:t>
            </a:r>
            <a:r>
              <a:rPr lang="en-US" sz="2400" dirty="0">
                <a:solidFill>
                  <a:srgbClr val="1A1A1A"/>
                </a:solidFill>
                <a:latin typeface="Segoe UI"/>
                <a:ea typeface="Segoe UI" pitchFamily="34" charset="0"/>
                <a:cs typeface="Segoe UI" pitchFamily="34" charset="0"/>
              </a:rPr>
              <a:t> – You can create many tenants.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6"/>
              </a:rPr>
              <a:t>Create Service Principal</a:t>
            </a:r>
            <a:r>
              <a:rPr lang="en-US" sz="2400" dirty="0">
                <a:solidFill>
                  <a:srgbClr val="1A1A1A"/>
                </a:solidFill>
                <a:latin typeface="Segoe UI"/>
                <a:ea typeface="Segoe UI" pitchFamily="34" charset="0"/>
                <a:cs typeface="Segoe UI" pitchFamily="34" charset="0"/>
              </a:rPr>
              <a:t> &amp; Assign Permissions</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7"/>
              </a:rPr>
              <a:t>Deploy FSLogix</a:t>
            </a:r>
            <a:r>
              <a:rPr lang="en-US" sz="2400" dirty="0">
                <a:solidFill>
                  <a:srgbClr val="1A1A1A"/>
                </a:solidFill>
                <a:latin typeface="Segoe UI"/>
                <a:ea typeface="Segoe UI" pitchFamily="34" charset="0"/>
                <a:cs typeface="Segoe UI" pitchFamily="34" charset="0"/>
              </a:rPr>
              <a:t> &amp; Related Services </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8"/>
              </a:rPr>
              <a:t>Create a custom image</a:t>
            </a:r>
            <a:r>
              <a:rPr lang="en-US" sz="2400" dirty="0">
                <a:solidFill>
                  <a:srgbClr val="1A1A1A"/>
                </a:solidFill>
                <a:latin typeface="Segoe UI"/>
                <a:ea typeface="Segoe UI" pitchFamily="34" charset="0"/>
                <a:cs typeface="Segoe UI" pitchFamily="34" charset="0"/>
              </a:rPr>
              <a:t>.</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hlinkClick r:id="rId9"/>
              </a:rPr>
              <a:t>Create Host Pool </a:t>
            </a:r>
            <a:r>
              <a:rPr lang="en-US" sz="2400" dirty="0">
                <a:solidFill>
                  <a:srgbClr val="1A1A1A"/>
                </a:solidFill>
                <a:latin typeface="Segoe UI"/>
                <a:ea typeface="Segoe UI" pitchFamily="34" charset="0"/>
                <a:cs typeface="Segoe UI" pitchFamily="34" charset="0"/>
              </a:rPr>
              <a:t>(Portal, PowerShell, Template)</a:t>
            </a: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Optional – </a:t>
            </a:r>
            <a:r>
              <a:rPr lang="en-US" sz="2400" dirty="0">
                <a:solidFill>
                  <a:srgbClr val="1A1A1A"/>
                </a:solidFill>
                <a:latin typeface="Segoe UI"/>
                <a:ea typeface="Segoe UI" pitchFamily="34" charset="0"/>
                <a:cs typeface="Segoe UI" pitchFamily="34" charset="0"/>
                <a:hlinkClick r:id="rId10"/>
              </a:rPr>
              <a:t>Create &amp; Publish Remote Application</a:t>
            </a:r>
            <a:endParaRPr lang="en-US" sz="2400" dirty="0">
              <a:solidFill>
                <a:srgbClr val="1A1A1A"/>
              </a:solidFill>
              <a:latin typeface="Segoe UI"/>
              <a:ea typeface="Segoe UI" pitchFamily="34" charset="0"/>
              <a:cs typeface="Segoe UI" pitchFamily="34" charset="0"/>
            </a:endParaRPr>
          </a:p>
          <a:p>
            <a:pPr marL="514350" marR="0" lvl="0" indent="-514350" algn="l" defTabSz="914102" rtl="0" eaLnBrk="1" fontAlgn="base" latinLnBrk="0" hangingPunct="1">
              <a:lnSpc>
                <a:spcPct val="90000"/>
              </a:lnSpc>
              <a:spcBef>
                <a:spcPts val="588"/>
              </a:spcBef>
              <a:spcAft>
                <a:spcPts val="0"/>
              </a:spcAft>
              <a:buClrTx/>
              <a:buSzTx/>
              <a:buFont typeface="+mj-lt"/>
              <a:buAutoNum type="arabicPeriod"/>
              <a:tabLst/>
              <a:defRPr/>
            </a:pPr>
            <a:r>
              <a:rPr lang="en-US" sz="2400" dirty="0">
                <a:solidFill>
                  <a:srgbClr val="1A1A1A"/>
                </a:solidFill>
                <a:latin typeface="Segoe UI"/>
                <a:ea typeface="Segoe UI" pitchFamily="34" charset="0"/>
                <a:cs typeface="Segoe UI" pitchFamily="34" charset="0"/>
              </a:rPr>
              <a:t>Deploy </a:t>
            </a:r>
            <a:r>
              <a:rPr lang="en-US" sz="2400" dirty="0">
                <a:solidFill>
                  <a:srgbClr val="1A1A1A"/>
                </a:solidFill>
                <a:latin typeface="Segoe UI"/>
                <a:ea typeface="Segoe UI" pitchFamily="34" charset="0"/>
                <a:cs typeface="Segoe UI" pitchFamily="34" charset="0"/>
                <a:hlinkClick r:id="rId11"/>
              </a:rPr>
              <a:t>Clients</a:t>
            </a:r>
            <a:r>
              <a:rPr lang="en-US" sz="2400" dirty="0">
                <a:solidFill>
                  <a:srgbClr val="1A1A1A"/>
                </a:solidFill>
                <a:latin typeface="Segoe UI"/>
                <a:ea typeface="Segoe UI" pitchFamily="34" charset="0"/>
                <a:cs typeface="Segoe UI" pitchFamily="34" charset="0"/>
              </a:rPr>
              <a:t> or Direct Users to </a:t>
            </a:r>
            <a:r>
              <a:rPr lang="en-US" sz="2400" dirty="0">
                <a:solidFill>
                  <a:srgbClr val="1A1A1A"/>
                </a:solidFill>
                <a:latin typeface="Segoe UI"/>
                <a:ea typeface="Segoe UI" pitchFamily="34" charset="0"/>
                <a:cs typeface="Segoe UI" pitchFamily="34" charset="0"/>
                <a:hlinkClick r:id="rId12"/>
              </a:rPr>
              <a:t>Web Client</a:t>
            </a:r>
            <a:r>
              <a:rPr lang="en-US" sz="2400" dirty="0">
                <a:solidFill>
                  <a:srgbClr val="1A1A1A"/>
                </a:solidFill>
                <a:latin typeface="Segoe UI"/>
                <a:ea typeface="Segoe UI" pitchFamily="34" charset="0"/>
                <a:cs typeface="Segoe UI" pitchFamily="34" charset="0"/>
              </a:rPr>
              <a:t>.</a:t>
            </a:r>
          </a:p>
          <a:p>
            <a:pPr marL="457200" marR="0" lvl="0" indent="-45720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lang="en-US" sz="2400" dirty="0">
              <a:solidFill>
                <a:srgbClr val="1A1A1A"/>
              </a:solidFill>
              <a:latin typeface="Segoe UI"/>
              <a:ea typeface="Segoe UI" pitchFamily="34" charset="0"/>
              <a:cs typeface="Segoe UI" pitchFamily="34" charset="0"/>
            </a:endParaRPr>
          </a:p>
          <a:p>
            <a:pPr marL="457200" marR="0" lvl="0" indent="-457200"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3" name="Arrow: Down 2">
            <a:extLst>
              <a:ext uri="{FF2B5EF4-FFF2-40B4-BE49-F238E27FC236}">
                <a16:creationId xmlns:a16="http://schemas.microsoft.com/office/drawing/2014/main" id="{AD18D895-A56F-4179-918C-17C043E0ABF5}"/>
              </a:ext>
            </a:extLst>
          </p:cNvPr>
          <p:cNvSpPr/>
          <p:nvPr/>
        </p:nvSpPr>
        <p:spPr bwMode="auto">
          <a:xfrm>
            <a:off x="9023230" y="2991775"/>
            <a:ext cx="3071004" cy="37257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Lab Work For Each of You</a:t>
            </a:r>
          </a:p>
        </p:txBody>
      </p:sp>
      <p:sp>
        <p:nvSpPr>
          <p:cNvPr id="5" name="Arrow: Up 4">
            <a:extLst>
              <a:ext uri="{FF2B5EF4-FFF2-40B4-BE49-F238E27FC236}">
                <a16:creationId xmlns:a16="http://schemas.microsoft.com/office/drawing/2014/main" id="{BC9FB51D-6C10-4327-8628-4D2BC72BB46D}"/>
              </a:ext>
            </a:extLst>
          </p:cNvPr>
          <p:cNvSpPr/>
          <p:nvPr/>
        </p:nvSpPr>
        <p:spPr bwMode="auto">
          <a:xfrm>
            <a:off x="9049111" y="1276153"/>
            <a:ext cx="3010619" cy="1460005"/>
          </a:xfrm>
          <a:prstGeom prst="upArrow">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Completed For You</a:t>
            </a:r>
          </a:p>
        </p:txBody>
      </p:sp>
      <p:cxnSp>
        <p:nvCxnSpPr>
          <p:cNvPr id="7" name="Straight Connector 6">
            <a:extLst>
              <a:ext uri="{FF2B5EF4-FFF2-40B4-BE49-F238E27FC236}">
                <a16:creationId xmlns:a16="http://schemas.microsoft.com/office/drawing/2014/main" id="{BFD510D2-A179-4411-915C-E5D063D9194B}"/>
              </a:ext>
            </a:extLst>
          </p:cNvPr>
          <p:cNvCxnSpPr>
            <a:cxnSpLocks/>
          </p:cNvCxnSpPr>
          <p:nvPr/>
        </p:nvCxnSpPr>
        <p:spPr>
          <a:xfrm>
            <a:off x="71021" y="2863970"/>
            <a:ext cx="11755794" cy="0"/>
          </a:xfrm>
          <a:prstGeom prst="line">
            <a:avLst/>
          </a:prstGeom>
          <a:ln w="254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9929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A00442-E04E-4403-97D8-D00492B0DB3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3554"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7A00442-E04E-4403-97D8-D00492B0DB3B}"/>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4" y="440919"/>
            <a:ext cx="11336039" cy="757914"/>
          </a:xfrm>
        </p:spPr>
        <p:txBody>
          <a:bodyPr/>
          <a:lstStyle/>
          <a:p>
            <a:r>
              <a:rPr lang="en-US" dirty="0"/>
              <a:t>Prerequisites Check</a:t>
            </a:r>
          </a:p>
        </p:txBody>
      </p:sp>
      <p:sp>
        <p:nvSpPr>
          <p:cNvPr id="8" name="Rectangle 7">
            <a:extLst>
              <a:ext uri="{FF2B5EF4-FFF2-40B4-BE49-F238E27FC236}">
                <a16:creationId xmlns:a16="http://schemas.microsoft.com/office/drawing/2014/main" id="{1B574D3C-E7C6-4648-ADB3-AE7DCCC6C7AF}"/>
              </a:ext>
            </a:extLst>
          </p:cNvPr>
          <p:cNvSpPr/>
          <p:nvPr/>
        </p:nvSpPr>
        <p:spPr>
          <a:xfrm>
            <a:off x="445077" y="2091332"/>
            <a:ext cx="11317386" cy="4396177"/>
          </a:xfrm>
          <a:prstGeom prst="rect">
            <a:avLst/>
          </a:prstGeom>
          <a:solidFill>
            <a:schemeClr val="bg1"/>
          </a:solidFill>
          <a:ln w="6350">
            <a:solidFill>
              <a:schemeClr val="bg1">
                <a:lumMod val="85000"/>
              </a:schemeClr>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179285" tIns="89642" rIns="179285" bIns="89642" rtlCol="0" anchor="t" anchorCtr="0"/>
          <a:lstStyle/>
          <a:p>
            <a:pPr defTabSz="914102" fontAlgn="base">
              <a:lnSpc>
                <a:spcPct val="90000"/>
              </a:lnSpc>
              <a:spcBef>
                <a:spcPts val="588"/>
              </a:spcBef>
            </a:pPr>
            <a:endParaRPr lang="en-US" sz="1200" dirty="0">
              <a:solidFill>
                <a:schemeClr val="tx1"/>
              </a:solidFill>
              <a:ea typeface="Segoe UI" pitchFamily="34" charset="0"/>
              <a:cs typeface="Segoe UI" pitchFamily="34" charset="0"/>
            </a:endParaRPr>
          </a:p>
          <a:p>
            <a:pPr defTabSz="914102" fontAlgn="base">
              <a:lnSpc>
                <a:spcPct val="90000"/>
              </a:lnSpc>
              <a:spcBef>
                <a:spcPts val="588"/>
              </a:spcBef>
            </a:pPr>
            <a:r>
              <a:rPr lang="en-US" sz="1200" dirty="0">
                <a:solidFill>
                  <a:schemeClr val="tx1"/>
                </a:solidFill>
                <a:ea typeface="Segoe UI" pitchFamily="34" charset="0"/>
                <a:cs typeface="Segoe UI" pitchFamily="34" charset="0"/>
              </a:rPr>
              <a:t>Azure Subscription w/Contributor or Above</a:t>
            </a:r>
          </a:p>
          <a:p>
            <a:pPr defTabSz="914102" fontAlgn="base">
              <a:lnSpc>
                <a:spcPct val="90000"/>
              </a:lnSpc>
              <a:spcBef>
                <a:spcPts val="1961"/>
              </a:spcBef>
            </a:pPr>
            <a:r>
              <a:rPr lang="en-US" sz="1200" dirty="0">
                <a:solidFill>
                  <a:schemeClr val="tx1"/>
                </a:solidFill>
                <a:ea typeface="Segoe UI" pitchFamily="34" charset="0"/>
                <a:cs typeface="Segoe UI" pitchFamily="34" charset="0"/>
              </a:rPr>
              <a:t>Azure Active Directory setup (all users are in AD synced to WVD, and WVD machines must </a:t>
            </a:r>
            <a:r>
              <a:rPr lang="en-US" sz="1200">
                <a:solidFill>
                  <a:schemeClr val="tx1"/>
                </a:solidFill>
                <a:ea typeface="Segoe UI" pitchFamily="34" charset="0"/>
                <a:cs typeface="Segoe UI" pitchFamily="34" charset="0"/>
              </a:rPr>
              <a:t>be joined to AD)</a:t>
            </a:r>
            <a:endParaRPr lang="en-US" sz="1200" dirty="0">
              <a:solidFill>
                <a:schemeClr val="tx1"/>
              </a:solidFill>
              <a:ea typeface="Segoe UI" pitchFamily="34" charset="0"/>
              <a:cs typeface="Segoe UI" pitchFamily="34" charset="0"/>
            </a:endParaRPr>
          </a:p>
          <a:p>
            <a:pPr marL="354820"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Full admin rights to Azure AD </a:t>
            </a:r>
          </a:p>
          <a:p>
            <a:pPr marL="812003" lvl="1"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Global administrator account within the Azure Active Directory tenant - Must be sourced from the AAD tenant in which you're trying to create WVD tenant. This process doesn't support Azure Active Directory B2B (guest) accounts.</a:t>
            </a:r>
          </a:p>
          <a:p>
            <a:pPr marL="812003" lvl="1"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The administrator account must be a work or school account</a:t>
            </a:r>
          </a:p>
          <a:p>
            <a:pPr marL="354820" indent="-219117" defTabSz="914102" fontAlgn="base">
              <a:lnSpc>
                <a:spcPct val="90000"/>
              </a:lnSpc>
              <a:spcBef>
                <a:spcPts val="784"/>
              </a:spcBef>
              <a:buFont typeface="Arial" panose="020B0604020202020204" pitchFamily="34" charset="0"/>
              <a:buChar char="•"/>
            </a:pPr>
            <a:r>
              <a:rPr lang="en-US" sz="1100" dirty="0">
                <a:solidFill>
                  <a:schemeClr val="tx1"/>
                </a:solidFill>
                <a:ea typeface="Segoe UI" pitchFamily="34" charset="0"/>
                <a:cs typeface="Segoe UI" pitchFamily="34" charset="0"/>
              </a:rPr>
              <a:t>Azure AD Connect already set up to Sync on-prem to Azure</a:t>
            </a:r>
          </a:p>
          <a:p>
            <a:pPr marL="354820" indent="-219117" defTabSz="914102" fontAlgn="base">
              <a:lnSpc>
                <a:spcPct val="90000"/>
              </a:lnSpc>
              <a:spcBef>
                <a:spcPts val="1176"/>
              </a:spcBef>
              <a:buFont typeface="Arial" panose="020B0604020202020204" pitchFamily="34" charset="0"/>
              <a:buChar char="•"/>
            </a:pPr>
            <a:r>
              <a:rPr lang="en-US" sz="1100" dirty="0">
                <a:solidFill>
                  <a:schemeClr val="tx1"/>
                </a:solidFill>
                <a:ea typeface="Segoe UI" pitchFamily="34" charset="0"/>
                <a:cs typeface="Segoe UI" pitchFamily="34" charset="0"/>
              </a:rPr>
              <a:t>GUID for AAD </a:t>
            </a:r>
          </a:p>
          <a:p>
            <a:pPr defTabSz="914102" fontAlgn="base">
              <a:lnSpc>
                <a:spcPct val="90000"/>
              </a:lnSpc>
              <a:spcBef>
                <a:spcPts val="1961"/>
              </a:spcBef>
            </a:pPr>
            <a:r>
              <a:rPr lang="en-US" sz="1200" dirty="0">
                <a:solidFill>
                  <a:schemeClr val="tx1"/>
                </a:solidFill>
                <a:ea typeface="Segoe UI" pitchFamily="34" charset="0"/>
                <a:cs typeface="Segoe UI" pitchFamily="34" charset="0"/>
              </a:rPr>
              <a:t>Domain controller or Azure AD Domain Services running in Azure Subscription</a:t>
            </a:r>
          </a:p>
          <a:p>
            <a:pPr defTabSz="914102" fontAlgn="base">
              <a:lnSpc>
                <a:spcPct val="90000"/>
              </a:lnSpc>
              <a:spcBef>
                <a:spcPts val="1961"/>
              </a:spcBef>
            </a:pPr>
            <a:r>
              <a:rPr lang="en-US" sz="1200" dirty="0">
                <a:solidFill>
                  <a:schemeClr val="tx1"/>
                </a:solidFill>
                <a:ea typeface="Segoe UI" pitchFamily="34" charset="0"/>
                <a:cs typeface="Segoe UI" pitchFamily="34" charset="0"/>
              </a:rPr>
              <a:t>Optional: Networking/on-prem connectivity – express route, VPN, etc.</a:t>
            </a:r>
          </a:p>
          <a:p>
            <a:pPr defTabSz="914102" fontAlgn="base">
              <a:lnSpc>
                <a:spcPct val="90000"/>
              </a:lnSpc>
              <a:spcBef>
                <a:spcPts val="1961"/>
              </a:spcBef>
            </a:pPr>
            <a:r>
              <a:rPr lang="en-US" sz="1200" dirty="0">
                <a:solidFill>
                  <a:schemeClr val="tx1"/>
                </a:solidFill>
                <a:ea typeface="Segoe UI" pitchFamily="34" charset="0"/>
                <a:cs typeface="Segoe UI" pitchFamily="34" charset="0"/>
              </a:rPr>
              <a:t>Entitlement check (licensing)</a:t>
            </a:r>
          </a:p>
          <a:p>
            <a:pPr defTabSz="914102" fontAlgn="base">
              <a:lnSpc>
                <a:spcPct val="90000"/>
              </a:lnSpc>
              <a:spcBef>
                <a:spcPts val="1961"/>
              </a:spcBef>
            </a:pPr>
            <a:r>
              <a:rPr lang="en-US" sz="1200" dirty="0">
                <a:solidFill>
                  <a:schemeClr val="tx1"/>
                </a:solidFill>
                <a:ea typeface="Segoe UI" pitchFamily="34" charset="0"/>
                <a:cs typeface="Segoe UI" pitchFamily="34" charset="0"/>
              </a:rPr>
              <a:t>All users leveraging WVD are able to log into both AAD and AD with the same UPN (e.g., </a:t>
            </a:r>
            <a:r>
              <a:rPr lang="en-US" sz="1200" dirty="0">
                <a:solidFill>
                  <a:schemeClr val="tx1"/>
                </a:solidFill>
                <a:ea typeface="Segoe UI" pitchFamily="34" charset="0"/>
                <a:cs typeface="Segoe UI" pitchFamily="34" charset="0"/>
                <a:hlinkClick r:id="rId7"/>
              </a:rPr>
              <a:t>rmcbrine@microsoft.com</a:t>
            </a:r>
            <a:r>
              <a:rPr lang="en-US" sz="1200" dirty="0">
                <a:solidFill>
                  <a:schemeClr val="tx1"/>
                </a:solidFill>
                <a:ea typeface="Segoe UI" pitchFamily="34" charset="0"/>
                <a:cs typeface="Segoe UI" pitchFamily="34" charset="0"/>
              </a:rPr>
              <a:t> used to log into both the WVD portal and AD-joined machines)</a:t>
            </a:r>
          </a:p>
          <a:p>
            <a:pPr defTabSz="914102" fontAlgn="base">
              <a:lnSpc>
                <a:spcPct val="90000"/>
              </a:lnSpc>
              <a:spcBef>
                <a:spcPts val="1961"/>
              </a:spcBef>
            </a:pPr>
            <a:endParaRPr lang="en-US" sz="1200" dirty="0">
              <a:solidFill>
                <a:schemeClr val="tx1"/>
              </a:solidFill>
              <a:ea typeface="Segoe UI" pitchFamily="34" charset="0"/>
              <a:cs typeface="Segoe UI" pitchFamily="34" charset="0"/>
            </a:endParaRPr>
          </a:p>
          <a:p>
            <a:pPr defTabSz="914102" fontAlgn="base">
              <a:lnSpc>
                <a:spcPct val="90000"/>
              </a:lnSpc>
              <a:spcBef>
                <a:spcPts val="1961"/>
              </a:spcBef>
            </a:pPr>
            <a:endParaRPr lang="en-US" sz="1400" dirty="0">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E5F4E7B5-00AE-4A08-A35A-560DB82B7BBB}"/>
              </a:ext>
            </a:extLst>
          </p:cNvPr>
          <p:cNvSpPr/>
          <p:nvPr/>
        </p:nvSpPr>
        <p:spPr bwMode="auto">
          <a:xfrm>
            <a:off x="445077" y="1424154"/>
            <a:ext cx="11317386" cy="679442"/>
          </a:xfrm>
          <a:prstGeom prst="rect">
            <a:avLst/>
          </a:prstGeom>
          <a:solidFill>
            <a:srgbClr val="003C6C"/>
          </a:solidFill>
          <a:ln w="63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ctr" anchorCtr="0" forceAA="0" compatLnSpc="1">
            <a:prstTxWarp prst="textNoShape">
              <a:avLst/>
            </a:prstTxWarp>
            <a:noAutofit/>
          </a:bodyPr>
          <a:lstStyle/>
          <a:p>
            <a:pPr defTabSz="685643">
              <a:lnSpc>
                <a:spcPct val="90000"/>
              </a:lnSpc>
            </a:pPr>
            <a:r>
              <a:rPr lang="en-US" sz="2353" dirty="0">
                <a:solidFill>
                  <a:schemeClr val="bg1"/>
                </a:solidFill>
              </a:rPr>
              <a:t>Requirements</a:t>
            </a:r>
          </a:p>
        </p:txBody>
      </p:sp>
    </p:spTree>
    <p:extLst>
      <p:ext uri="{BB962C8B-B14F-4D97-AF65-F5344CB8AC3E}">
        <p14:creationId xmlns:p14="http://schemas.microsoft.com/office/powerpoint/2010/main" val="158307981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626-416F-4539-A29B-EBDD671212CE}"/>
              </a:ext>
            </a:extLst>
          </p:cNvPr>
          <p:cNvSpPr>
            <a:spLocks noGrp="1"/>
          </p:cNvSpPr>
          <p:nvPr>
            <p:ph type="title"/>
          </p:nvPr>
        </p:nvSpPr>
        <p:spPr/>
        <p:txBody>
          <a:bodyPr/>
          <a:lstStyle/>
          <a:p>
            <a:r>
              <a:rPr lang="en-US" dirty="0"/>
              <a:t>WVD Notes from the Field – Must Haves</a:t>
            </a:r>
          </a:p>
        </p:txBody>
      </p:sp>
      <p:sp>
        <p:nvSpPr>
          <p:cNvPr id="3" name="Text Placeholder 2">
            <a:extLst>
              <a:ext uri="{FF2B5EF4-FFF2-40B4-BE49-F238E27FC236}">
                <a16:creationId xmlns:a16="http://schemas.microsoft.com/office/drawing/2014/main" id="{F0B82526-0C49-47AF-B9EB-47EF94491919}"/>
              </a:ext>
            </a:extLst>
          </p:cNvPr>
          <p:cNvSpPr>
            <a:spLocks noGrp="1"/>
          </p:cNvSpPr>
          <p:nvPr>
            <p:ph type="body" sz="quarter" idx="10"/>
          </p:nvPr>
        </p:nvSpPr>
        <p:spPr>
          <a:xfrm>
            <a:off x="586740" y="1124946"/>
            <a:ext cx="11018520" cy="5706177"/>
          </a:xfrm>
        </p:spPr>
        <p:txBody>
          <a:bodyPr/>
          <a:lstStyle/>
          <a:p>
            <a:r>
              <a:rPr lang="en-US" sz="2000" dirty="0">
                <a:latin typeface="+mn-lt"/>
              </a:rPr>
              <a:t>User account/Service account that can join VMs to the domain</a:t>
            </a:r>
          </a:p>
          <a:p>
            <a:pPr lvl="1"/>
            <a:r>
              <a:rPr lang="en-US" sz="1800" dirty="0"/>
              <a:t>MUST NOT use MFA of any sort </a:t>
            </a:r>
          </a:p>
          <a:p>
            <a:pPr lvl="1"/>
            <a:r>
              <a:rPr lang="en-US" sz="1800" dirty="0"/>
              <a:t>Requires a complex password of at least 12 characters</a:t>
            </a:r>
          </a:p>
          <a:p>
            <a:pPr lvl="1"/>
            <a:r>
              <a:rPr lang="en-US" sz="1800" dirty="0"/>
              <a:t>Reference: </a:t>
            </a:r>
            <a:r>
              <a:rPr lang="en-US" sz="1600" u="sng" dirty="0">
                <a:hlinkClick r:id="rId2"/>
              </a:rPr>
              <a:t>https://richardstk.com/2013/11/29/create-a-dedicated-account-to-join-computers-to-a-domain/</a:t>
            </a:r>
            <a:endParaRPr lang="en-US" sz="1100" dirty="0"/>
          </a:p>
          <a:p>
            <a:r>
              <a:rPr lang="en-US" sz="2000" dirty="0">
                <a:latin typeface="+mn-lt"/>
              </a:rPr>
              <a:t>VMs we spin up will need to be placed in an OU container; requires the </a:t>
            </a:r>
            <a:r>
              <a:rPr lang="en-US" sz="2000" dirty="0" err="1">
                <a:latin typeface="+mn-lt"/>
              </a:rPr>
              <a:t>distinguishedName</a:t>
            </a:r>
            <a:r>
              <a:rPr lang="en-US" sz="2000" dirty="0">
                <a:latin typeface="+mn-lt"/>
              </a:rPr>
              <a:t> of the OU (</a:t>
            </a:r>
            <a:r>
              <a:rPr lang="en-US" sz="2000" b="1" dirty="0">
                <a:solidFill>
                  <a:schemeClr val="accent2">
                    <a:lumMod val="75000"/>
                    <a:lumOff val="25000"/>
                  </a:schemeClr>
                </a:solidFill>
                <a:latin typeface="+mn-lt"/>
              </a:rPr>
              <a:t>OU=HackWVD-Team1,OU=HACKWVD,DC=</a:t>
            </a:r>
            <a:r>
              <a:rPr lang="en-US" sz="2000" b="1" dirty="0" err="1">
                <a:solidFill>
                  <a:schemeClr val="accent2">
                    <a:lumMod val="75000"/>
                    <a:lumOff val="25000"/>
                  </a:schemeClr>
                </a:solidFill>
                <a:latin typeface="+mn-lt"/>
              </a:rPr>
              <a:t>onprem,DC</a:t>
            </a:r>
            <a:r>
              <a:rPr lang="en-US" sz="2000" b="1" dirty="0">
                <a:solidFill>
                  <a:schemeClr val="accent2">
                    <a:lumMod val="75000"/>
                    <a:lumOff val="25000"/>
                  </a:schemeClr>
                </a:solidFill>
                <a:latin typeface="+mn-lt"/>
              </a:rPr>
              <a:t>=</a:t>
            </a:r>
            <a:r>
              <a:rPr lang="en-US" sz="2000" b="1" dirty="0" err="1">
                <a:solidFill>
                  <a:schemeClr val="accent2">
                    <a:lumMod val="75000"/>
                    <a:lumOff val="25000"/>
                  </a:schemeClr>
                </a:solidFill>
                <a:latin typeface="+mn-lt"/>
              </a:rPr>
              <a:t>hackwvd,DC</a:t>
            </a:r>
            <a:r>
              <a:rPr lang="en-US" sz="2000" b="1" dirty="0">
                <a:solidFill>
                  <a:schemeClr val="accent2">
                    <a:lumMod val="75000"/>
                    <a:lumOff val="25000"/>
                  </a:schemeClr>
                </a:solidFill>
                <a:latin typeface="+mn-lt"/>
              </a:rPr>
              <a:t>=net</a:t>
            </a:r>
            <a:r>
              <a:rPr lang="en-US" sz="2000" dirty="0">
                <a:latin typeface="+mn-lt"/>
              </a:rPr>
              <a:t>)</a:t>
            </a:r>
          </a:p>
          <a:p>
            <a:r>
              <a:rPr lang="en-US" sz="2000" dirty="0">
                <a:latin typeface="+mn-lt"/>
              </a:rPr>
              <a:t>Contributor or above (Owner) role(s) assigned at the Azure Subscription level</a:t>
            </a:r>
          </a:p>
          <a:p>
            <a:r>
              <a:rPr lang="en-US" sz="2000" dirty="0">
                <a:latin typeface="+mn-lt"/>
              </a:rPr>
              <a:t>Designated Subnet per team for placement of the WVD VMs and the File Server hosting the FSLogix Profiles</a:t>
            </a:r>
          </a:p>
          <a:p>
            <a:r>
              <a:rPr lang="en-US" sz="2000" dirty="0">
                <a:latin typeface="+mn-lt"/>
              </a:rPr>
              <a:t>File Server for hosting Profiles </a:t>
            </a:r>
          </a:p>
          <a:p>
            <a:r>
              <a:rPr lang="en-US" sz="2000" dirty="0">
                <a:latin typeface="+mn-lt"/>
              </a:rPr>
              <a:t>Software to install on custom images available on a file server in Azure</a:t>
            </a:r>
          </a:p>
          <a:p>
            <a:r>
              <a:rPr lang="en-US" sz="2000" dirty="0">
                <a:latin typeface="+mn-lt"/>
                <a:hlinkClick r:id="rId3"/>
              </a:rPr>
              <a:t>Binaries for FSLogix </a:t>
            </a:r>
            <a:r>
              <a:rPr lang="en-US" sz="2000" dirty="0">
                <a:latin typeface="+mn-lt"/>
              </a:rPr>
              <a:t>(we need the agent in our VMs)</a:t>
            </a:r>
          </a:p>
          <a:p>
            <a:pPr lvl="1"/>
            <a:r>
              <a:rPr lang="en-US" sz="1600" dirty="0"/>
              <a:t>Copied the included ADMX and ADML files into your Active Directory environment: </a:t>
            </a:r>
            <a:r>
              <a:rPr lang="en-US" sz="1600" u="sng" dirty="0">
                <a:hlinkClick r:id="rId4"/>
              </a:rPr>
              <a:t>https://docs.microsoft.com/en-us/fslogix/use-group-policy-templates-ht</a:t>
            </a:r>
            <a:endParaRPr lang="en-US" sz="1600" dirty="0"/>
          </a:p>
          <a:p>
            <a:r>
              <a:rPr lang="en-US" sz="2000" dirty="0">
                <a:latin typeface="+mn-lt"/>
              </a:rPr>
              <a:t>Use Extra Accounts for your Team to Test (e.g., use accounts a-d to build and e-g to test)</a:t>
            </a:r>
          </a:p>
          <a:p>
            <a:r>
              <a:rPr lang="en-US" sz="2000" dirty="0">
                <a:latin typeface="+mn-lt"/>
              </a:rPr>
              <a:t>Service Principal for building WVD Host Pools – required in MFA-enabled environments</a:t>
            </a:r>
          </a:p>
          <a:p>
            <a:r>
              <a:rPr lang="en-US" sz="2000" dirty="0">
                <a:latin typeface="+mn-lt"/>
              </a:rPr>
              <a:t>Granted other users participating in the WVD POC the “WVD Tenant Creator” Role each of you</a:t>
            </a:r>
          </a:p>
          <a:p>
            <a:pPr marL="0" indent="0">
              <a:buNone/>
            </a:pPr>
            <a:endParaRPr lang="en-US" sz="1400" dirty="0">
              <a:latin typeface="+mn-lt"/>
            </a:endParaRPr>
          </a:p>
        </p:txBody>
      </p:sp>
    </p:spTree>
    <p:extLst>
      <p:ext uri="{BB962C8B-B14F-4D97-AF65-F5344CB8AC3E}">
        <p14:creationId xmlns:p14="http://schemas.microsoft.com/office/powerpoint/2010/main" val="187876361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B46D-1EE0-4891-89E3-BB93E00E29F6}"/>
              </a:ext>
            </a:extLst>
          </p:cNvPr>
          <p:cNvSpPr>
            <a:spLocks noGrp="1"/>
          </p:cNvSpPr>
          <p:nvPr>
            <p:ph type="title"/>
          </p:nvPr>
        </p:nvSpPr>
        <p:spPr/>
        <p:txBody>
          <a:bodyPr/>
          <a:lstStyle/>
          <a:p>
            <a:r>
              <a:rPr lang="en-US" dirty="0"/>
              <a:t>WVD Notes from the Field – PoC Success List</a:t>
            </a:r>
          </a:p>
        </p:txBody>
      </p:sp>
      <p:sp>
        <p:nvSpPr>
          <p:cNvPr id="3" name="Text Placeholder 2">
            <a:extLst>
              <a:ext uri="{FF2B5EF4-FFF2-40B4-BE49-F238E27FC236}">
                <a16:creationId xmlns:a16="http://schemas.microsoft.com/office/drawing/2014/main" id="{9D3967FC-C248-4143-874C-9DB84AAA0C74}"/>
              </a:ext>
            </a:extLst>
          </p:cNvPr>
          <p:cNvSpPr>
            <a:spLocks noGrp="1"/>
          </p:cNvSpPr>
          <p:nvPr>
            <p:ph type="body" sz="quarter" idx="10"/>
          </p:nvPr>
        </p:nvSpPr>
        <p:spPr>
          <a:xfrm>
            <a:off x="269303" y="1187644"/>
            <a:ext cx="11655078" cy="5793189"/>
          </a:xfrm>
        </p:spPr>
        <p:txBody>
          <a:bodyPr/>
          <a:lstStyle/>
          <a:p>
            <a:pPr lvl="1"/>
            <a:r>
              <a:rPr lang="en-US" sz="2000" dirty="0"/>
              <a:t>All the VMs we build will join Active Directory Domain – no blockers to joining for POC attendees</a:t>
            </a:r>
          </a:p>
          <a:p>
            <a:pPr lvl="1"/>
            <a:r>
              <a:rPr lang="en-US" sz="2000" dirty="0"/>
              <a:t>For the VMs we spin up, best to have Admin rights at the OS level; recommend we have a Domain Admin in the room (OU management rights)</a:t>
            </a:r>
          </a:p>
          <a:p>
            <a:pPr lvl="1"/>
            <a:r>
              <a:rPr lang="en-US" sz="2000" dirty="0"/>
              <a:t>All the work we do in WVD will be from Windows machines w/PowerShell– no Macs or other Linux systems.  </a:t>
            </a:r>
          </a:p>
          <a:p>
            <a:pPr lvl="2"/>
            <a:r>
              <a:rPr lang="en-US" sz="1800" dirty="0"/>
              <a:t>PowerShell on Mac/Linux cannot be used to manage WVD; same with VS Code</a:t>
            </a:r>
          </a:p>
          <a:p>
            <a:pPr lvl="2"/>
            <a:r>
              <a:rPr lang="en-US" sz="1800" dirty="0"/>
              <a:t>Individuals managing WVD will need Admin rights on their local machines to add WVD binaries to PowerShell</a:t>
            </a:r>
          </a:p>
          <a:p>
            <a:pPr lvl="1"/>
            <a:r>
              <a:rPr lang="en-US" sz="2000" dirty="0"/>
              <a:t>It’s best to have GPO manipulation capabilities</a:t>
            </a:r>
          </a:p>
          <a:p>
            <a:pPr lvl="2"/>
            <a:r>
              <a:rPr lang="en-US" sz="1800" dirty="0"/>
              <a:t>GPOs for FSLogix </a:t>
            </a:r>
          </a:p>
          <a:p>
            <a:pPr lvl="2"/>
            <a:r>
              <a:rPr lang="en-US" sz="1800" dirty="0"/>
              <a:t>We sometimes run into a GPO blocker that requires remediation </a:t>
            </a:r>
          </a:p>
          <a:p>
            <a:pPr lvl="1"/>
            <a:r>
              <a:rPr lang="en-US" sz="2000" dirty="0"/>
              <a:t>See </a:t>
            </a:r>
            <a:r>
              <a:rPr lang="en-US" sz="2000" u="sng" dirty="0">
                <a:hlinkClick r:id="rId2"/>
              </a:rPr>
              <a:t>https://docs.microsoft.com/en-us/azure/virtual-desktop/overview</a:t>
            </a:r>
            <a:r>
              <a:rPr lang="en-US" sz="2000" dirty="0"/>
              <a:t> for a list of URLs we need to be able to access over 443 &amp; 1688 </a:t>
            </a:r>
          </a:p>
          <a:p>
            <a:pPr lvl="2"/>
            <a:r>
              <a:rPr lang="en-US" sz="1608" dirty="0"/>
              <a:t>You will have to create a custom forced route to our KMS: </a:t>
            </a:r>
            <a:r>
              <a:rPr lang="en-US" sz="1800" dirty="0">
                <a:hlinkClick r:id="rId3"/>
              </a:rPr>
              <a:t>https://docs.microsoft.com/en-us/azure/virtual-machines/troubleshooting/custom-routes-enable-kms-activation</a:t>
            </a:r>
            <a:endParaRPr lang="en-US" sz="1608" dirty="0"/>
          </a:p>
          <a:p>
            <a:pPr lvl="1"/>
            <a:r>
              <a:rPr lang="en-US" sz="2000" dirty="0"/>
              <a:t>Best to have ability to manipulate host-based Firewall on the VMs just in case there are exclude rules hindering communications</a:t>
            </a:r>
          </a:p>
          <a:p>
            <a:pPr lvl="1"/>
            <a:r>
              <a:rPr lang="en-US" sz="2000" dirty="0"/>
              <a:t>Check Subscription Core Counts – ensure both Regional and VM types have headroom</a:t>
            </a:r>
          </a:p>
        </p:txBody>
      </p:sp>
    </p:spTree>
    <p:extLst>
      <p:ext uri="{BB962C8B-B14F-4D97-AF65-F5344CB8AC3E}">
        <p14:creationId xmlns:p14="http://schemas.microsoft.com/office/powerpoint/2010/main" val="260590855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F68746A-BC5A-4860-B0D6-D61333D856BB}"/>
              </a:ext>
            </a:extLst>
          </p:cNvPr>
          <p:cNvSpPr/>
          <p:nvPr/>
        </p:nvSpPr>
        <p:spPr bwMode="auto">
          <a:xfrm>
            <a:off x="8173777" y="5936689"/>
            <a:ext cx="2680044" cy="359687"/>
          </a:xfrm>
          <a:prstGeom prst="rect">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pPr>
            <a:endParaRPr lang="en-US" sz="1960" dirty="0">
              <a:solidFill>
                <a:schemeClr val="tx1"/>
              </a:solidFill>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38640" y="5217574"/>
            <a:ext cx="1630363" cy="1078802"/>
          </a:xfrm>
          <a:prstGeom prst="rect">
            <a:avLst/>
          </a:prstGeom>
        </p:spPr>
      </p:pic>
      <p:pic>
        <p:nvPicPr>
          <p:cNvPr id="6" name="Picture 5"/>
          <p:cNvPicPr>
            <a:picLocks noChangeAspect="1"/>
          </p:cNvPicPr>
          <p:nvPr/>
        </p:nvPicPr>
        <p:blipFill>
          <a:blip r:embed="rId3"/>
          <a:stretch>
            <a:fillRect/>
          </a:stretch>
        </p:blipFill>
        <p:spPr>
          <a:xfrm>
            <a:off x="6302336" y="1103644"/>
            <a:ext cx="1578023" cy="1578023"/>
          </a:xfrm>
          <a:prstGeom prst="rect">
            <a:avLst/>
          </a:prstGeom>
        </p:spPr>
      </p:pic>
      <p:sp>
        <p:nvSpPr>
          <p:cNvPr id="8" name="Rectangle 7"/>
          <p:cNvSpPr/>
          <p:nvPr/>
        </p:nvSpPr>
        <p:spPr bwMode="auto">
          <a:xfrm>
            <a:off x="2780599" y="4947430"/>
            <a:ext cx="5393178" cy="1717506"/>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latin typeface="Segoe UI Semilight"/>
            </a:endParaRPr>
          </a:p>
        </p:txBody>
      </p:sp>
      <p:grpSp>
        <p:nvGrpSpPr>
          <p:cNvPr id="13" name="Group 12"/>
          <p:cNvGrpSpPr/>
          <p:nvPr/>
        </p:nvGrpSpPr>
        <p:grpSpPr>
          <a:xfrm>
            <a:off x="7158402" y="5174796"/>
            <a:ext cx="678032" cy="459018"/>
            <a:chOff x="2086108" y="3113989"/>
            <a:chExt cx="458002" cy="468411"/>
          </a:xfrm>
        </p:grpSpPr>
        <p:sp>
          <p:nvSpPr>
            <p:cNvPr id="9" name="Hexagon 8"/>
            <p:cNvSpPr/>
            <p:nvPr/>
          </p:nvSpPr>
          <p:spPr bwMode="auto">
            <a:xfrm>
              <a:off x="2086108" y="3181649"/>
              <a:ext cx="458002" cy="3435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latin typeface="Segoe UI Semilight"/>
              </a:endParaRPr>
            </a:p>
          </p:txBody>
        </p:sp>
        <p:sp useBgFill="1">
          <p:nvSpPr>
            <p:cNvPr id="10" name="Rectangle 9"/>
            <p:cNvSpPr/>
            <p:nvPr/>
          </p:nvSpPr>
          <p:spPr bwMode="auto">
            <a:xfrm>
              <a:off x="2183664" y="3113989"/>
              <a:ext cx="267414" cy="4684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2744" b="1" kern="0" dirty="0">
                  <a:solidFill>
                    <a:schemeClr val="tx1"/>
                  </a:solidFill>
                  <a:latin typeface="Segoe UI Semilight"/>
                </a:rPr>
                <a:t>…</a:t>
              </a:r>
            </a:p>
            <a:p>
              <a:pPr algn="ctr" defTabSz="913741" fontAlgn="base">
                <a:spcBef>
                  <a:spcPct val="0"/>
                </a:spcBef>
                <a:spcAft>
                  <a:spcPct val="0"/>
                </a:spcAft>
                <a:defRPr/>
              </a:pPr>
              <a:endParaRPr lang="en-US" sz="980" b="1" kern="0" dirty="0">
                <a:solidFill>
                  <a:schemeClr val="tx1"/>
                </a:solidFill>
                <a:latin typeface="Segoe UI Semilight"/>
              </a:endParaRPr>
            </a:p>
          </p:txBody>
        </p:sp>
      </p:grpSp>
      <p:sp>
        <p:nvSpPr>
          <p:cNvPr id="12" name="TextBox 11"/>
          <p:cNvSpPr txBox="1"/>
          <p:nvPr/>
        </p:nvSpPr>
        <p:spPr>
          <a:xfrm>
            <a:off x="6661587" y="4856963"/>
            <a:ext cx="1653823" cy="506697"/>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567" b="1" i="1" kern="0" dirty="0">
                <a:latin typeface="Segoe UI Light"/>
              </a:rPr>
              <a:t>Virtual network</a:t>
            </a:r>
          </a:p>
        </p:txBody>
      </p:sp>
      <p:sp>
        <p:nvSpPr>
          <p:cNvPr id="15" name="TextBox 14"/>
          <p:cNvSpPr txBox="1"/>
          <p:nvPr/>
        </p:nvSpPr>
        <p:spPr>
          <a:xfrm>
            <a:off x="8751770" y="3203283"/>
            <a:ext cx="1555688" cy="843204"/>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i="1" kern="0" dirty="0">
                <a:latin typeface="Segoe UI Light"/>
              </a:rPr>
              <a:t>Azure AD Connect</a:t>
            </a:r>
          </a:p>
        </p:txBody>
      </p:sp>
      <p:sp>
        <p:nvSpPr>
          <p:cNvPr id="16" name="TextBox 15"/>
          <p:cNvSpPr txBox="1"/>
          <p:nvPr/>
        </p:nvSpPr>
        <p:spPr>
          <a:xfrm>
            <a:off x="5916789" y="2497153"/>
            <a:ext cx="2268559" cy="907956"/>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kern="0" dirty="0">
                <a:latin typeface="Segoe UI Light"/>
              </a:rPr>
              <a:t>Azure AD</a:t>
            </a:r>
          </a:p>
          <a:p>
            <a:pPr algn="ctr" defTabSz="896030">
              <a:lnSpc>
                <a:spcPct val="90000"/>
              </a:lnSpc>
              <a:spcAft>
                <a:spcPts val="588"/>
              </a:spcAft>
              <a:defRPr/>
            </a:pPr>
            <a:r>
              <a:rPr lang="en-US" sz="1961" b="1" kern="0" dirty="0">
                <a:latin typeface="Segoe UI Light"/>
              </a:rPr>
              <a:t>Tenant</a:t>
            </a:r>
          </a:p>
        </p:txBody>
      </p:sp>
      <p:sp>
        <p:nvSpPr>
          <p:cNvPr id="17" name="TextBox 16"/>
          <p:cNvSpPr txBox="1"/>
          <p:nvPr/>
        </p:nvSpPr>
        <p:spPr>
          <a:xfrm>
            <a:off x="9763937" y="6248315"/>
            <a:ext cx="2365725" cy="588126"/>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2156" b="1" kern="0" dirty="0">
                <a:latin typeface="Segoe UI Light"/>
              </a:rPr>
              <a:t>On-premises AD</a:t>
            </a:r>
          </a:p>
        </p:txBody>
      </p:sp>
      <p:sp>
        <p:nvSpPr>
          <p:cNvPr id="18" name="TextBox 17"/>
          <p:cNvSpPr txBox="1"/>
          <p:nvPr/>
        </p:nvSpPr>
        <p:spPr>
          <a:xfrm>
            <a:off x="4475321" y="4890995"/>
            <a:ext cx="2268559" cy="79794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800" b="1" kern="0" dirty="0">
                <a:latin typeface="Segoe UI Light"/>
              </a:rPr>
              <a:t>Domain Controllers (VMs)</a:t>
            </a:r>
          </a:p>
        </p:txBody>
      </p:sp>
      <p:grpSp>
        <p:nvGrpSpPr>
          <p:cNvPr id="24" name="Group 23"/>
          <p:cNvGrpSpPr/>
          <p:nvPr/>
        </p:nvGrpSpPr>
        <p:grpSpPr>
          <a:xfrm>
            <a:off x="8036035" y="1743109"/>
            <a:ext cx="937258" cy="338784"/>
            <a:chOff x="8354111" y="1932021"/>
            <a:chExt cx="956437" cy="250408"/>
          </a:xfrm>
        </p:grpSpPr>
        <p:sp>
          <p:nvSpPr>
            <p:cNvPr id="21" name="Freeform 20"/>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2" name="Freeform 21"/>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3" name="Freeform 22"/>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grpSp>
      <p:grpSp>
        <p:nvGrpSpPr>
          <p:cNvPr id="25" name="Group 24"/>
          <p:cNvGrpSpPr/>
          <p:nvPr/>
        </p:nvGrpSpPr>
        <p:grpSpPr>
          <a:xfrm>
            <a:off x="11111651" y="5106227"/>
            <a:ext cx="937258" cy="298077"/>
            <a:chOff x="8354111" y="1932021"/>
            <a:chExt cx="956437" cy="250408"/>
          </a:xfrm>
        </p:grpSpPr>
        <p:sp>
          <p:nvSpPr>
            <p:cNvPr id="26" name="Freeform 25"/>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7" name="Freeform 26"/>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sp>
          <p:nvSpPr>
            <p:cNvPr id="28" name="Freeform 27"/>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latin typeface="Segoe UI Semilight"/>
              </a:endParaRPr>
            </a:p>
          </p:txBody>
        </p:sp>
      </p:gr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Segoe UI Light"/>
              </a:rPr>
              <a:t>Why Do I Need Both AAD </a:t>
            </a:r>
            <a:r>
              <a:rPr lang="en-US" sz="3919">
                <a:solidFill>
                  <a:schemeClr val="tx1"/>
                </a:solidFill>
                <a:latin typeface="Segoe UI Light"/>
              </a:rPr>
              <a:t>&amp; AD?</a:t>
            </a:r>
            <a:endParaRPr lang="en-US" sz="3919" dirty="0">
              <a:solidFill>
                <a:schemeClr val="tx1"/>
              </a:solidFill>
              <a:latin typeface="Segoe UI Light"/>
            </a:endParaRPr>
          </a:p>
        </p:txBody>
      </p:sp>
      <p:cxnSp>
        <p:nvCxnSpPr>
          <p:cNvPr id="35" name="Straight Arrow Connector 34"/>
          <p:cNvCxnSpPr>
            <a:cxnSpLocks/>
          </p:cNvCxnSpPr>
          <p:nvPr/>
        </p:nvCxnSpPr>
        <p:spPr>
          <a:xfrm flipH="1" flipV="1">
            <a:off x="7619294" y="2434205"/>
            <a:ext cx="2956978" cy="3010745"/>
          </a:xfrm>
          <a:prstGeom prst="straightConnector1">
            <a:avLst/>
          </a:prstGeom>
          <a:ln w="28575">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ounded Rectangular Callout 31"/>
          <p:cNvSpPr/>
          <p:nvPr/>
        </p:nvSpPr>
        <p:spPr bwMode="auto">
          <a:xfrm>
            <a:off x="6479273" y="4122267"/>
            <a:ext cx="2240160" cy="604203"/>
          </a:xfrm>
          <a:prstGeom prst="wedgeRoundRectCallout">
            <a:avLst>
              <a:gd name="adj1" fmla="val 57169"/>
              <a:gd name="adj2" fmla="val 127085"/>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latin typeface="Segoe UI Semilight"/>
              </a:rPr>
              <a:t>Standard AD Replication of your managed domain</a:t>
            </a:r>
          </a:p>
        </p:txBody>
      </p:sp>
      <p:sp>
        <p:nvSpPr>
          <p:cNvPr id="33" name="Rounded Rectangular Callout 32"/>
          <p:cNvSpPr/>
          <p:nvPr/>
        </p:nvSpPr>
        <p:spPr bwMode="auto">
          <a:xfrm>
            <a:off x="9439822" y="2149796"/>
            <a:ext cx="2365725" cy="604203"/>
          </a:xfrm>
          <a:prstGeom prst="wedgeRoundRectCallout">
            <a:avLst>
              <a:gd name="adj1" fmla="val -46673"/>
              <a:gd name="adj2" fmla="val 150957"/>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latin typeface="Segoe UI Semilight"/>
              </a:rPr>
              <a:t>Sync users, groups, password hashes, SIDs to Azure AD</a:t>
            </a:r>
          </a:p>
        </p:txBody>
      </p:sp>
      <p:pic>
        <p:nvPicPr>
          <p:cNvPr id="36" name="Picture 15" descr="generic_server">
            <a:extLst>
              <a:ext uri="{FF2B5EF4-FFF2-40B4-BE49-F238E27FC236}">
                <a16:creationId xmlns:a16="http://schemas.microsoft.com/office/drawing/2014/main" id="{10414DF2-2A8B-4C77-8F5D-8A14CE6EC230}"/>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86916" y="5617377"/>
            <a:ext cx="574756" cy="726195"/>
          </a:xfrm>
          <a:prstGeom prst="rect">
            <a:avLst/>
          </a:prstGeom>
          <a:noFill/>
        </p:spPr>
      </p:pic>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78901" y="5897314"/>
            <a:ext cx="541283" cy="358164"/>
          </a:xfrm>
          <a:prstGeom prst="rect">
            <a:avLst/>
          </a:prstGeom>
        </p:spPr>
      </p:pic>
      <p:pic>
        <p:nvPicPr>
          <p:cNvPr id="37" name="Picture 15" descr="generic_server">
            <a:extLst>
              <a:ext uri="{FF2B5EF4-FFF2-40B4-BE49-F238E27FC236}">
                <a16:creationId xmlns:a16="http://schemas.microsoft.com/office/drawing/2014/main" id="{43A4496F-3034-4BE5-A827-E09BFF9C8952}"/>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57649" y="5626374"/>
            <a:ext cx="574756" cy="726195"/>
          </a:xfrm>
          <a:prstGeom prst="rect">
            <a:avLst/>
          </a:prstGeom>
          <a:noFill/>
        </p:spPr>
      </p:pic>
      <p:pic>
        <p:nvPicPr>
          <p:cNvPr id="38" name="Picture 37">
            <a:extLst>
              <a:ext uri="{FF2B5EF4-FFF2-40B4-BE49-F238E27FC236}">
                <a16:creationId xmlns:a16="http://schemas.microsoft.com/office/drawing/2014/main" id="{0C54CE53-E774-4F3B-B172-1F1202494F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9633" y="5906311"/>
            <a:ext cx="541283" cy="358164"/>
          </a:xfrm>
          <a:prstGeom prst="rect">
            <a:avLst/>
          </a:prstGeom>
        </p:spPr>
      </p:pic>
      <p:sp>
        <p:nvSpPr>
          <p:cNvPr id="4" name="Rectangle: Rounded Corners 3">
            <a:extLst>
              <a:ext uri="{FF2B5EF4-FFF2-40B4-BE49-F238E27FC236}">
                <a16:creationId xmlns:a16="http://schemas.microsoft.com/office/drawing/2014/main" id="{F2C2CA8A-8DF6-4ADB-A105-8F27F4ABA115}"/>
              </a:ext>
            </a:extLst>
          </p:cNvPr>
          <p:cNvSpPr/>
          <p:nvPr/>
        </p:nvSpPr>
        <p:spPr bwMode="auto">
          <a:xfrm>
            <a:off x="4637296" y="5565331"/>
            <a:ext cx="1958459" cy="987872"/>
          </a:xfrm>
          <a:prstGeom prst="roundRect">
            <a:avLst/>
          </a:prstGeom>
          <a:noFill/>
          <a:ln>
            <a:solidFill>
              <a:schemeClr val="accent2">
                <a:lumMod val="7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pPr>
            <a:endParaRPr lang="en-US" sz="1960" dirty="0">
              <a:solidFill>
                <a:schemeClr val="tx1"/>
              </a:solidFill>
            </a:endParaRPr>
          </a:p>
        </p:txBody>
      </p:sp>
      <p:sp>
        <p:nvSpPr>
          <p:cNvPr id="7" name="TextBox 6">
            <a:extLst>
              <a:ext uri="{FF2B5EF4-FFF2-40B4-BE49-F238E27FC236}">
                <a16:creationId xmlns:a16="http://schemas.microsoft.com/office/drawing/2014/main" id="{DB9F2E67-C720-4B31-9E98-096D83D01E20}"/>
              </a:ext>
            </a:extLst>
          </p:cNvPr>
          <p:cNvSpPr txBox="1"/>
          <p:nvPr/>
        </p:nvSpPr>
        <p:spPr>
          <a:xfrm>
            <a:off x="4762716" y="6221077"/>
            <a:ext cx="1836382" cy="452475"/>
          </a:xfrm>
          <a:prstGeom prst="rect">
            <a:avLst/>
          </a:prstGeom>
          <a:noFill/>
        </p:spPr>
        <p:txBody>
          <a:bodyPr wrap="square" lIns="179212" tIns="143371" rIns="179212" bIns="143371" rtlCol="0">
            <a:spAutoFit/>
          </a:bodyPr>
          <a:lstStyle/>
          <a:p>
            <a:pPr>
              <a:lnSpc>
                <a:spcPct val="90000"/>
              </a:lnSpc>
              <a:spcAft>
                <a:spcPts val="588"/>
              </a:spcAft>
            </a:pPr>
            <a:r>
              <a:rPr lang="en-US" sz="1176" b="1" dirty="0"/>
              <a:t>DC Availability Set</a:t>
            </a:r>
          </a:p>
        </p:txBody>
      </p:sp>
      <p:cxnSp>
        <p:nvCxnSpPr>
          <p:cNvPr id="19" name="Straight Arrow Connector 18">
            <a:extLst>
              <a:ext uri="{FF2B5EF4-FFF2-40B4-BE49-F238E27FC236}">
                <a16:creationId xmlns:a16="http://schemas.microsoft.com/office/drawing/2014/main" id="{5A64EF81-16AE-4F9D-B98D-666AEEA90EF5}"/>
              </a:ext>
            </a:extLst>
          </p:cNvPr>
          <p:cNvCxnSpPr>
            <a:cxnSpLocks/>
            <a:stCxn id="38" idx="3"/>
          </p:cNvCxnSpPr>
          <p:nvPr/>
        </p:nvCxnSpPr>
        <p:spPr>
          <a:xfrm>
            <a:off x="6190915" y="6085393"/>
            <a:ext cx="3783309" cy="6673"/>
          </a:xfrm>
          <a:prstGeom prst="straightConnector1">
            <a:avLst/>
          </a:prstGeom>
          <a:ln w="38100">
            <a:solidFill>
              <a:srgbClr val="00B05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62876AD-7DC9-4488-B69A-D260190D42D2}"/>
              </a:ext>
            </a:extLst>
          </p:cNvPr>
          <p:cNvSpPr txBox="1"/>
          <p:nvPr/>
        </p:nvSpPr>
        <p:spPr>
          <a:xfrm>
            <a:off x="8308523" y="4994695"/>
            <a:ext cx="1555688" cy="954340"/>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600" b="1" i="1" kern="0" dirty="0">
                <a:latin typeface="Segoe UI Light"/>
              </a:rPr>
              <a:t>AD Replication over S-S Link</a:t>
            </a:r>
          </a:p>
        </p:txBody>
      </p:sp>
      <p:cxnSp>
        <p:nvCxnSpPr>
          <p:cNvPr id="43" name="Straight Connector 42">
            <a:extLst>
              <a:ext uri="{FF2B5EF4-FFF2-40B4-BE49-F238E27FC236}">
                <a16:creationId xmlns:a16="http://schemas.microsoft.com/office/drawing/2014/main" id="{820FD97A-C46A-4B39-A6DF-3D07E26E0BCD}"/>
              </a:ext>
            </a:extLst>
          </p:cNvPr>
          <p:cNvCxnSpPr>
            <a:cxnSpLocks/>
          </p:cNvCxnSpPr>
          <p:nvPr/>
        </p:nvCxnSpPr>
        <p:spPr>
          <a:xfrm>
            <a:off x="8156925" y="6296375"/>
            <a:ext cx="269689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64424A6-E9CE-4ABA-A129-D14E776E2338}"/>
              </a:ext>
            </a:extLst>
          </p:cNvPr>
          <p:cNvCxnSpPr>
            <a:cxnSpLocks/>
          </p:cNvCxnSpPr>
          <p:nvPr/>
        </p:nvCxnSpPr>
        <p:spPr>
          <a:xfrm flipV="1">
            <a:off x="8156926" y="5936688"/>
            <a:ext cx="2096215"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61EB8248-5B32-498D-A2EE-259A71212DD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47010" y="914447"/>
            <a:ext cx="3633480" cy="2123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4" name="TextBox 53">
            <a:extLst>
              <a:ext uri="{FF2B5EF4-FFF2-40B4-BE49-F238E27FC236}">
                <a16:creationId xmlns:a16="http://schemas.microsoft.com/office/drawing/2014/main" id="{95AEFD19-FFCA-4ECF-8EC8-A9FF8AA56314}"/>
              </a:ext>
            </a:extLst>
          </p:cNvPr>
          <p:cNvSpPr txBox="1"/>
          <p:nvPr/>
        </p:nvSpPr>
        <p:spPr>
          <a:xfrm>
            <a:off x="-65230" y="1259285"/>
            <a:ext cx="2264791" cy="162433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t>Authentication for Cloud Services </a:t>
            </a:r>
          </a:p>
          <a:p>
            <a:pPr algn="ctr">
              <a:lnSpc>
                <a:spcPct val="90000"/>
              </a:lnSpc>
              <a:spcAft>
                <a:spcPts val="588"/>
              </a:spcAft>
            </a:pPr>
            <a:r>
              <a:rPr lang="en-US" sz="1600" dirty="0"/>
              <a:t>(Allows Login to WVD Portal)</a:t>
            </a:r>
            <a:endParaRPr lang="en-US" sz="1961" dirty="0"/>
          </a:p>
        </p:txBody>
      </p:sp>
      <p:sp>
        <p:nvSpPr>
          <p:cNvPr id="55" name="TextBox 54">
            <a:extLst>
              <a:ext uri="{FF2B5EF4-FFF2-40B4-BE49-F238E27FC236}">
                <a16:creationId xmlns:a16="http://schemas.microsoft.com/office/drawing/2014/main" id="{856EA568-B9BE-4AA0-89F3-CA161E9D60EC}"/>
              </a:ext>
            </a:extLst>
          </p:cNvPr>
          <p:cNvSpPr txBox="1"/>
          <p:nvPr/>
        </p:nvSpPr>
        <p:spPr>
          <a:xfrm>
            <a:off x="295930" y="4967949"/>
            <a:ext cx="2264791" cy="162433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t>Authentication to Active Directory</a:t>
            </a:r>
          </a:p>
          <a:p>
            <a:pPr algn="ctr">
              <a:lnSpc>
                <a:spcPct val="90000"/>
              </a:lnSpc>
              <a:spcAft>
                <a:spcPts val="588"/>
              </a:spcAft>
            </a:pPr>
            <a:r>
              <a:rPr lang="en-US" sz="1600" dirty="0"/>
              <a:t>(Allows Login to VMs in Azure)</a:t>
            </a:r>
          </a:p>
        </p:txBody>
      </p:sp>
      <p:pic>
        <p:nvPicPr>
          <p:cNvPr id="56" name="Picture 55">
            <a:extLst>
              <a:ext uri="{FF2B5EF4-FFF2-40B4-BE49-F238E27FC236}">
                <a16:creationId xmlns:a16="http://schemas.microsoft.com/office/drawing/2014/main" id="{B417BFBB-9357-4C1B-BEBC-43B6FF2B93E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357796" y="1470315"/>
            <a:ext cx="3788862" cy="2236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8" name="Straight Arrow Connector 57">
            <a:extLst>
              <a:ext uri="{FF2B5EF4-FFF2-40B4-BE49-F238E27FC236}">
                <a16:creationId xmlns:a16="http://schemas.microsoft.com/office/drawing/2014/main" id="{6C4949F5-633B-4098-96F3-40C2B0293AB8}"/>
              </a:ext>
            </a:extLst>
          </p:cNvPr>
          <p:cNvCxnSpPr/>
          <p:nvPr/>
        </p:nvCxnSpPr>
        <p:spPr>
          <a:xfrm>
            <a:off x="5680907" y="1259285"/>
            <a:ext cx="1026424" cy="21103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985457-845E-4FD9-9364-C6D4185105CB}"/>
              </a:ext>
            </a:extLst>
          </p:cNvPr>
          <p:cNvCxnSpPr/>
          <p:nvPr/>
        </p:nvCxnSpPr>
        <p:spPr>
          <a:xfrm flipV="1">
            <a:off x="5873143" y="2283101"/>
            <a:ext cx="788443" cy="242927"/>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A6EBCB0D-8EE0-458A-889C-2A96669C311B}"/>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865739" y="4983850"/>
            <a:ext cx="1559844" cy="666439"/>
          </a:xfrm>
          <a:prstGeom prst="rect">
            <a:avLst/>
          </a:prstGeom>
        </p:spPr>
      </p:pic>
      <p:cxnSp>
        <p:nvCxnSpPr>
          <p:cNvPr id="3" name="Straight Arrow Connector 2">
            <a:extLst>
              <a:ext uri="{FF2B5EF4-FFF2-40B4-BE49-F238E27FC236}">
                <a16:creationId xmlns:a16="http://schemas.microsoft.com/office/drawing/2014/main" id="{A8CD3B25-8697-4E87-B44E-37135640CEB4}"/>
              </a:ext>
            </a:extLst>
          </p:cNvPr>
          <p:cNvCxnSpPr>
            <a:cxnSpLocks/>
          </p:cNvCxnSpPr>
          <p:nvPr/>
        </p:nvCxnSpPr>
        <p:spPr>
          <a:xfrm flipH="1" flipV="1">
            <a:off x="3918755" y="5686708"/>
            <a:ext cx="574992" cy="302763"/>
          </a:xfrm>
          <a:prstGeom prst="straightConnector1">
            <a:avLst/>
          </a:prstGeom>
          <a:ln w="38100">
            <a:solidFill>
              <a:schemeClr val="accent1">
                <a:lumMod val="40000"/>
                <a:lumOff val="6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C3D0031-CD91-4E43-851E-F1C630874E4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906020" y="5686251"/>
            <a:ext cx="780290" cy="780290"/>
          </a:xfrm>
          <a:prstGeom prst="rect">
            <a:avLst/>
          </a:prstGeom>
        </p:spPr>
      </p:pic>
      <p:pic>
        <p:nvPicPr>
          <p:cNvPr id="49" name="Picture 48">
            <a:extLst>
              <a:ext uri="{FF2B5EF4-FFF2-40B4-BE49-F238E27FC236}">
                <a16:creationId xmlns:a16="http://schemas.microsoft.com/office/drawing/2014/main" id="{0ACF0F5B-2B9F-46EA-912E-74543EE1433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88778" y="5829521"/>
            <a:ext cx="780290" cy="780290"/>
          </a:xfrm>
          <a:prstGeom prst="rect">
            <a:avLst/>
          </a:prstGeom>
        </p:spPr>
      </p:pic>
      <p:sp>
        <p:nvSpPr>
          <p:cNvPr id="30" name="TextBox 29">
            <a:extLst>
              <a:ext uri="{FF2B5EF4-FFF2-40B4-BE49-F238E27FC236}">
                <a16:creationId xmlns:a16="http://schemas.microsoft.com/office/drawing/2014/main" id="{4B648028-2FC0-4A63-A6A7-B1D6DC89EC57}"/>
              </a:ext>
            </a:extLst>
          </p:cNvPr>
          <p:cNvSpPr txBox="1"/>
          <p:nvPr/>
        </p:nvSpPr>
        <p:spPr>
          <a:xfrm>
            <a:off x="3029709" y="6415500"/>
            <a:ext cx="706317"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WVD VMs</a:t>
            </a:r>
          </a:p>
        </p:txBody>
      </p:sp>
    </p:spTree>
    <p:extLst>
      <p:ext uri="{BB962C8B-B14F-4D97-AF65-F5344CB8AC3E}">
        <p14:creationId xmlns:p14="http://schemas.microsoft.com/office/powerpoint/2010/main" val="3881716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500"/>
                                        <p:tgtEl>
                                          <p:spTgt spid="5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4"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wipe(down)">
                                      <p:cBhvr>
                                        <p:cTn id="33" dur="500"/>
                                        <p:tgtEl>
                                          <p:spTgt spid="56"/>
                                        </p:tgtEl>
                                      </p:cBhvr>
                                    </p:animEffect>
                                  </p:childTnLst>
                                </p:cTn>
                              </p:par>
                              <p:par>
                                <p:cTn id="34" presetID="22" presetClass="entr" presetSubtype="4"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down)">
                                      <p:cBhvr>
                                        <p:cTn id="36" dur="500"/>
                                        <p:tgtEl>
                                          <p:spTgt spid="58"/>
                                        </p:tgtEl>
                                      </p:cBhvr>
                                    </p:animEffect>
                                  </p:childTnLst>
                                </p:cTn>
                              </p:par>
                              <p:par>
                                <p:cTn id="37" presetID="22" presetClass="entr" presetSubtype="4"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down)">
                                      <p:cBhvr>
                                        <p:cTn id="39" dur="5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down)">
                                      <p:cBhvr>
                                        <p:cTn id="44" dur="500"/>
                                        <p:tgtEl>
                                          <p:spTgt spid="50"/>
                                        </p:tgtEl>
                                      </p:cBhvr>
                                    </p:animEffect>
                                  </p:childTnLst>
                                </p:cTn>
                              </p:par>
                              <p:par>
                                <p:cTn id="45" presetID="22" presetClass="entr" presetSubtype="4"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down)">
                                      <p:cBhvr>
                                        <p:cTn id="47" dur="500"/>
                                        <p:tgtEl>
                                          <p:spTgt spid="43"/>
                                        </p:tgtEl>
                                      </p:cBhvr>
                                    </p:animEffect>
                                  </p:childTnLst>
                                </p:cTn>
                              </p:par>
                              <p:par>
                                <p:cTn id="48" presetID="22" presetClass="entr" presetSubtype="4"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down)">
                                      <p:cBhvr>
                                        <p:cTn id="50" dur="500"/>
                                        <p:tgtEl>
                                          <p:spTgt spid="4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par>
                                <p:cTn id="54" presetID="22" presetClass="entr" presetSubtype="4"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down)">
                                      <p:cBhvr>
                                        <p:cTn id="56" dur="500"/>
                                        <p:tgtEl>
                                          <p:spTgt spid="1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500"/>
                                        <p:tgtEl>
                                          <p:spTgt spid="1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down)">
                                      <p:cBhvr>
                                        <p:cTn id="64" dur="500"/>
                                        <p:tgtEl>
                                          <p:spTgt spid="18"/>
                                        </p:tgtEl>
                                      </p:cBhvr>
                                    </p:animEffect>
                                  </p:childTnLst>
                                </p:cTn>
                              </p:par>
                              <p:par>
                                <p:cTn id="65" presetID="22" presetClass="entr" presetSubtype="4"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down)">
                                      <p:cBhvr>
                                        <p:cTn id="67" dur="500"/>
                                        <p:tgtEl>
                                          <p:spTgt spid="36"/>
                                        </p:tgtEl>
                                      </p:cBhvr>
                                    </p:animEffect>
                                  </p:childTnLst>
                                </p:cTn>
                              </p:par>
                              <p:par>
                                <p:cTn id="68" presetID="22" presetClass="entr" presetSubtype="4"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down)">
                                      <p:cBhvr>
                                        <p:cTn id="70" dur="500"/>
                                        <p:tgtEl>
                                          <p:spTgt spid="11"/>
                                        </p:tgtEl>
                                      </p:cBhvr>
                                    </p:animEffect>
                                  </p:childTnLst>
                                </p:cTn>
                              </p:par>
                              <p:par>
                                <p:cTn id="71" presetID="22" presetClass="entr" presetSubtype="4"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down)">
                                      <p:cBhvr>
                                        <p:cTn id="73" dur="500"/>
                                        <p:tgtEl>
                                          <p:spTgt spid="37"/>
                                        </p:tgtEl>
                                      </p:cBhvr>
                                    </p:animEffect>
                                  </p:childTnLst>
                                </p:cTn>
                              </p:par>
                              <p:par>
                                <p:cTn id="74" presetID="22" presetClass="entr" presetSubtype="4"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down)">
                                      <p:cBhvr>
                                        <p:cTn id="76" dur="500"/>
                                        <p:tgtEl>
                                          <p:spTgt spid="38"/>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down)">
                                      <p:cBhvr>
                                        <p:cTn id="79" dur="500"/>
                                        <p:tgtEl>
                                          <p:spTgt spid="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wipe(down)">
                                      <p:cBhvr>
                                        <p:cTn id="82" dur="500"/>
                                        <p:tgtEl>
                                          <p:spTgt spid="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down)">
                                      <p:cBhvr>
                                        <p:cTn id="90" dur="500"/>
                                        <p:tgtEl>
                                          <p:spTgt spid="19"/>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down)">
                                      <p:cBhvr>
                                        <p:cTn id="93" dur="500"/>
                                        <p:tgtEl>
                                          <p:spTgt spid="32"/>
                                        </p:tgtEl>
                                      </p:cBhvr>
                                    </p:animEffect>
                                  </p:childTnLst>
                                </p:cTn>
                              </p:par>
                              <p:par>
                                <p:cTn id="94" presetID="22" presetClass="entr" presetSubtype="4" fill="hold"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down)">
                                      <p:cBhvr>
                                        <p:cTn id="96" dur="500"/>
                                        <p:tgtEl>
                                          <p:spTgt spid="46"/>
                                        </p:tgtEl>
                                      </p:cBhvr>
                                    </p:animEffect>
                                  </p:childTnLst>
                                </p:cTn>
                              </p:par>
                              <p:par>
                                <p:cTn id="97" presetID="22" presetClass="entr" presetSubtype="4" fill="hold"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wipe(down)">
                                      <p:cBhvr>
                                        <p:cTn id="102" dur="500"/>
                                        <p:tgtEl>
                                          <p:spTgt spid="55"/>
                                        </p:tgtEl>
                                      </p:cBhvr>
                                    </p:animEffect>
                                  </p:childTnLst>
                                </p:cTn>
                              </p:par>
                              <p:par>
                                <p:cTn id="103" presetID="1"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 grpId="0" animBg="1"/>
      <p:bldP spid="12" grpId="0"/>
      <p:bldP spid="15" grpId="0"/>
      <p:bldP spid="16" grpId="0"/>
      <p:bldP spid="18" grpId="0"/>
      <p:bldP spid="32" grpId="0" animBg="1"/>
      <p:bldP spid="33" grpId="0" animBg="1"/>
      <p:bldP spid="4" grpId="0" animBg="1"/>
      <p:bldP spid="7" grpId="0"/>
      <p:bldP spid="39" grpId="0"/>
      <p:bldP spid="54" grpId="0"/>
      <p:bldP spid="55" grpId="0"/>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1AB034-B256-45A1-B3CA-3AC44A3A8D52}"/>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4578"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41AB034-B256-45A1-B3CA-3AC44A3A8D52}"/>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37DE79-7188-49C4-AC04-9F3E5A59AA5C}"/>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dirty="0"/>
              <a:t>Network requirements and considerations</a:t>
            </a:r>
          </a:p>
        </p:txBody>
      </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nvGraphicFramePr>
        <p:xfrm>
          <a:off x="6402807" y="3018099"/>
          <a:ext cx="5448344" cy="2977684"/>
        </p:xfrm>
        <a:graphic>
          <a:graphicData uri="http://schemas.openxmlformats.org/drawingml/2006/table">
            <a:tbl>
              <a:tblPr firstRow="1" firstCol="1" bandRow="1">
                <a:tableStyleId>{5C22544A-7EE6-4342-B048-85BDC9FD1C3A}</a:tableStyleId>
              </a:tblPr>
              <a:tblGrid>
                <a:gridCol w="1233826">
                  <a:extLst>
                    <a:ext uri="{9D8B030D-6E8A-4147-A177-3AD203B41FA5}">
                      <a16:colId xmlns:a16="http://schemas.microsoft.com/office/drawing/2014/main" val="2809098465"/>
                    </a:ext>
                  </a:extLst>
                </a:gridCol>
                <a:gridCol w="1945941">
                  <a:extLst>
                    <a:ext uri="{9D8B030D-6E8A-4147-A177-3AD203B41FA5}">
                      <a16:colId xmlns:a16="http://schemas.microsoft.com/office/drawing/2014/main" val="4032334004"/>
                    </a:ext>
                  </a:extLst>
                </a:gridCol>
                <a:gridCol w="2268577">
                  <a:extLst>
                    <a:ext uri="{9D8B030D-6E8A-4147-A177-3AD203B41FA5}">
                      <a16:colId xmlns:a16="http://schemas.microsoft.com/office/drawing/2014/main" val="2309847289"/>
                    </a:ext>
                  </a:extLst>
                </a:gridCol>
              </a:tblGrid>
              <a:tr h="431962">
                <a:tc>
                  <a:txBody>
                    <a:bodyPr/>
                    <a:lstStyle/>
                    <a:p>
                      <a:endParaRPr lang="en-US" sz="1600" dirty="0">
                        <a:solidFill>
                          <a:schemeClr val="tx1"/>
                        </a:solidFill>
                      </a:endParaRPr>
                    </a:p>
                  </a:txBody>
                  <a:tcPr marL="0" marR="185542" marT="45713" marB="45713">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Connectivity Type</a:t>
                      </a:r>
                    </a:p>
                  </a:txBody>
                  <a:tcPr marL="89642" marR="89642" marT="45713" marB="4571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600" b="0" kern="1200" dirty="0">
                          <a:solidFill>
                            <a:schemeClr val="accent1"/>
                          </a:solidFill>
                          <a:latin typeface="+mj-lt"/>
                          <a:ea typeface="+mn-ea"/>
                          <a:cs typeface="+mn-cs"/>
                        </a:rPr>
                        <a:t>Special Considerations</a:t>
                      </a:r>
                    </a:p>
                  </a:txBody>
                  <a:tcPr marL="89642" marR="89642" marT="45713" marB="45713">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66306">
                <a:tc>
                  <a:txBody>
                    <a:bodyPr/>
                    <a:lstStyle/>
                    <a:p>
                      <a:r>
                        <a:rPr lang="en-US" sz="1200" b="0" dirty="0">
                          <a:solidFill>
                            <a:schemeClr val="bg1"/>
                          </a:solidFill>
                          <a:latin typeface="+mj-lt"/>
                        </a:rPr>
                        <a:t>ExpressRoute</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Dedicated network through service provider</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39708">
                <a:tc>
                  <a:txBody>
                    <a:bodyPr/>
                    <a:lstStyle/>
                    <a:p>
                      <a:r>
                        <a:rPr lang="en-US" sz="1400" b="0" dirty="0">
                          <a:solidFill>
                            <a:schemeClr val="bg1"/>
                          </a:solidFill>
                          <a:latin typeface="+mj-lt"/>
                        </a:rPr>
                        <a:t>Site-to-Site VPN</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Limited bandwidth compared to ExpressRoute</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39708">
                <a:tc>
                  <a:txBody>
                    <a:bodyPr/>
                    <a:lstStyle/>
                    <a:p>
                      <a:r>
                        <a:rPr lang="en-US" sz="1400" b="0" dirty="0">
                          <a:solidFill>
                            <a:schemeClr val="bg1"/>
                          </a:solidFill>
                          <a:latin typeface="+mj-lt"/>
                        </a:rPr>
                        <a:t>Azure AD Domain Services</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5"/>
                    </a:solidFill>
                  </a:tcPr>
                </a:tc>
                <a:tc>
                  <a:txBody>
                    <a:bodyPr/>
                    <a:lstStyle/>
                    <a:p>
                      <a:r>
                        <a:rPr lang="en-US" sz="1400" dirty="0">
                          <a:solidFill>
                            <a:schemeClr val="tx1"/>
                          </a:solidFill>
                        </a:rPr>
                        <a:t>Isolated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400" dirty="0">
                          <a:solidFill>
                            <a:schemeClr val="tx1"/>
                          </a:solidFill>
                        </a:rPr>
                        <a:t>Must synchronize password hashes to Azure AD</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10" name="Group 9">
            <a:extLst>
              <a:ext uri="{FF2B5EF4-FFF2-40B4-BE49-F238E27FC236}">
                <a16:creationId xmlns:a16="http://schemas.microsoft.com/office/drawing/2014/main" id="{158886C4-1ADA-47F9-B088-3435A383A594}"/>
              </a:ext>
            </a:extLst>
          </p:cNvPr>
          <p:cNvGrpSpPr/>
          <p:nvPr/>
        </p:nvGrpSpPr>
        <p:grpSpPr>
          <a:xfrm>
            <a:off x="-7686" y="1324321"/>
            <a:ext cx="5987634" cy="932749"/>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solidFill>
                    <a:schemeClr val="bg1"/>
                  </a:solidFill>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grpSp>
      </p:grpSp>
      <p:sp>
        <p:nvSpPr>
          <p:cNvPr id="45" name="Rectangle 44">
            <a:extLst>
              <a:ext uri="{FF2B5EF4-FFF2-40B4-BE49-F238E27FC236}">
                <a16:creationId xmlns:a16="http://schemas.microsoft.com/office/drawing/2014/main" id="{C737D163-15C4-41CD-B79D-1E043A1D6B2D}"/>
              </a:ext>
            </a:extLst>
          </p:cNvPr>
          <p:cNvSpPr/>
          <p:nvPr/>
        </p:nvSpPr>
        <p:spPr>
          <a:xfrm>
            <a:off x="403391" y="2623499"/>
            <a:ext cx="5573067" cy="525004"/>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Network must route to a Windows Server Active</a:t>
            </a:r>
            <a:br>
              <a:rPr lang="en-US" sz="1568" dirty="0">
                <a:ea typeface="Segoe UI" pitchFamily="34" charset="0"/>
                <a:cs typeface="Segoe UI" pitchFamily="34" charset="0"/>
              </a:rPr>
            </a:br>
            <a:r>
              <a:rPr lang="en-US" sz="1568" dirty="0">
                <a:ea typeface="Segoe UI" pitchFamily="34" charset="0"/>
                <a:cs typeface="Segoe UI" pitchFamily="34" charset="0"/>
              </a:rPr>
              <a:t>Directory (AD)</a:t>
            </a:r>
          </a:p>
        </p:txBody>
      </p:sp>
      <p:sp>
        <p:nvSpPr>
          <p:cNvPr id="49" name="Rectangle 48">
            <a:extLst>
              <a:ext uri="{FF2B5EF4-FFF2-40B4-BE49-F238E27FC236}">
                <a16:creationId xmlns:a16="http://schemas.microsoft.com/office/drawing/2014/main" id="{33715EDD-8E6A-4F40-8F58-349DDEE498CE}"/>
              </a:ext>
            </a:extLst>
          </p:cNvPr>
          <p:cNvSpPr/>
          <p:nvPr/>
        </p:nvSpPr>
        <p:spPr>
          <a:xfrm>
            <a:off x="403144" y="3488175"/>
            <a:ext cx="5553525" cy="525004"/>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This AD must be in sync with Azure AD so users can be associated between the two</a:t>
            </a:r>
          </a:p>
        </p:txBody>
      </p:sp>
      <p:sp>
        <p:nvSpPr>
          <p:cNvPr id="52" name="Rectangle 51">
            <a:extLst>
              <a:ext uri="{FF2B5EF4-FFF2-40B4-BE49-F238E27FC236}">
                <a16:creationId xmlns:a16="http://schemas.microsoft.com/office/drawing/2014/main" id="{362B1C6A-89D6-4D22-ABC7-F713166C5009}"/>
              </a:ext>
            </a:extLst>
          </p:cNvPr>
          <p:cNvSpPr/>
          <p:nvPr/>
        </p:nvSpPr>
        <p:spPr>
          <a:xfrm>
            <a:off x="401828" y="4362813"/>
            <a:ext cx="5449909" cy="307761"/>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828A9CDB-7207-4CAB-B282-522DF08B1F76}"/>
              </a:ext>
            </a:extLst>
          </p:cNvPr>
          <p:cNvGrpSpPr/>
          <p:nvPr/>
        </p:nvGrpSpPr>
        <p:grpSpPr>
          <a:xfrm>
            <a:off x="527895" y="3318339"/>
            <a:ext cx="5323444" cy="864676"/>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2AAC34B-084E-4AE1-8073-350A16537AA3}"/>
              </a:ext>
            </a:extLst>
          </p:cNvPr>
          <p:cNvGrpSpPr/>
          <p:nvPr/>
        </p:nvGrpSpPr>
        <p:grpSpPr>
          <a:xfrm>
            <a:off x="229087" y="2448310"/>
            <a:ext cx="11727357" cy="3878869"/>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grpSp>
      <p:grpSp>
        <p:nvGrpSpPr>
          <p:cNvPr id="59" name="Group 58">
            <a:extLst>
              <a:ext uri="{FF2B5EF4-FFF2-40B4-BE49-F238E27FC236}">
                <a16:creationId xmlns:a16="http://schemas.microsoft.com/office/drawing/2014/main" id="{C9FE49A5-68CD-4963-9C03-095595286DE7}"/>
              </a:ext>
            </a:extLst>
          </p:cNvPr>
          <p:cNvGrpSpPr/>
          <p:nvPr/>
        </p:nvGrpSpPr>
        <p:grpSpPr>
          <a:xfrm flipH="1">
            <a:off x="6205583" y="1324321"/>
            <a:ext cx="5987632" cy="932749"/>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solidFill>
                    <a:schemeClr val="bg1"/>
                  </a:solidFill>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solidFill>
                    <a:schemeClr val="bg1"/>
                  </a:solidFill>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F846BFFC-3380-4A66-A751-E9ABFD7CF161}"/>
              </a:ext>
            </a:extLst>
          </p:cNvPr>
          <p:cNvSpPr/>
          <p:nvPr/>
        </p:nvSpPr>
        <p:spPr bwMode="auto">
          <a:xfrm flipH="1">
            <a:off x="211929"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BEFF0BDA-D9D5-4C04-B366-0E8C204B063E}"/>
              </a:ext>
            </a:extLst>
          </p:cNvPr>
          <p:cNvSpPr/>
          <p:nvPr/>
        </p:nvSpPr>
        <p:spPr bwMode="auto">
          <a:xfrm>
            <a:off x="11937745"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3248724-7FD0-463E-AAB9-5C262BE6EFA7}"/>
              </a:ext>
            </a:extLst>
          </p:cNvPr>
          <p:cNvSpPr/>
          <p:nvPr/>
        </p:nvSpPr>
        <p:spPr bwMode="auto">
          <a:xfrm>
            <a:off x="170844" y="3172655"/>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sp>
        <p:nvSpPr>
          <p:cNvPr id="50" name="Rectangle 49">
            <a:extLst>
              <a:ext uri="{FF2B5EF4-FFF2-40B4-BE49-F238E27FC236}">
                <a16:creationId xmlns:a16="http://schemas.microsoft.com/office/drawing/2014/main" id="{141BC81C-6DB1-4A39-86B7-960492174A39}"/>
              </a:ext>
            </a:extLst>
          </p:cNvPr>
          <p:cNvSpPr/>
          <p:nvPr/>
        </p:nvSpPr>
        <p:spPr bwMode="auto">
          <a:xfrm>
            <a:off x="170845" y="4049591"/>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sp>
        <p:nvSpPr>
          <p:cNvPr id="53" name="Rectangle 52">
            <a:extLst>
              <a:ext uri="{FF2B5EF4-FFF2-40B4-BE49-F238E27FC236}">
                <a16:creationId xmlns:a16="http://schemas.microsoft.com/office/drawing/2014/main" id="{443CDC2A-E5D9-42CA-8B9B-1F1CE2A71EEB}"/>
              </a:ext>
            </a:extLst>
          </p:cNvPr>
          <p:cNvSpPr/>
          <p:nvPr/>
        </p:nvSpPr>
        <p:spPr bwMode="auto">
          <a:xfrm>
            <a:off x="170844" y="4930604"/>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1568" dirty="0" err="1">
              <a:gradFill>
                <a:gsLst>
                  <a:gs pos="0">
                    <a:srgbClr val="FFFFFF"/>
                  </a:gs>
                  <a:gs pos="100000">
                    <a:srgbClr val="FFFFFF"/>
                  </a:gs>
                </a:gsLst>
                <a:lin ang="5400000" scaled="0"/>
              </a:gradFill>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Lst>
          </p:cNvPr>
          <p:cNvCxnSpPr/>
          <p:nvPr/>
        </p:nvCxnSpPr>
        <p:spPr>
          <a:xfrm>
            <a:off x="6096000" y="2910268"/>
            <a:ext cx="0" cy="332266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9C0DB95-25CC-4BD0-A28E-724108A7C74E}"/>
              </a:ext>
            </a:extLst>
          </p:cNvPr>
          <p:cNvSpPr/>
          <p:nvPr/>
        </p:nvSpPr>
        <p:spPr>
          <a:xfrm>
            <a:off x="2851055" y="4982124"/>
            <a:ext cx="3175279" cy="1384995"/>
          </a:xfrm>
          <a:prstGeom prst="rect">
            <a:avLst/>
          </a:prstGeom>
        </p:spPr>
        <p:txBody>
          <a:bodyPr wrap="square">
            <a:spAutoFit/>
          </a:bodyPr>
          <a:lstStyle/>
          <a:p>
            <a:pPr>
              <a:buFont typeface="Arial" panose="020B0604020202020204" pitchFamily="34" charset="0"/>
              <a:buChar char="•"/>
            </a:pPr>
            <a:r>
              <a:rPr lang="en-US" sz="1400" dirty="0">
                <a:solidFill>
                  <a:srgbClr val="171717"/>
                </a:solidFill>
                <a:latin typeface="Segoe UI" panose="020B0502040204020203" pitchFamily="34" charset="0"/>
              </a:rPr>
              <a:t>*.wvd.microsoft.com</a:t>
            </a:r>
          </a:p>
          <a:p>
            <a:pPr>
              <a:buFont typeface="Arial" panose="020B0604020202020204" pitchFamily="34" charset="0"/>
              <a:buChar char="•"/>
            </a:pPr>
            <a:r>
              <a:rPr lang="en-US" sz="1400" dirty="0">
                <a:solidFill>
                  <a:srgbClr val="171717"/>
                </a:solidFill>
                <a:latin typeface="Segoe UI" panose="020B0502040204020203" pitchFamily="34" charset="0"/>
              </a:rPr>
              <a:t>*.blob.core.windows.net</a:t>
            </a:r>
          </a:p>
          <a:p>
            <a:pPr>
              <a:buFont typeface="Arial" panose="020B0604020202020204" pitchFamily="34" charset="0"/>
              <a:buChar char="•"/>
            </a:pPr>
            <a:r>
              <a:rPr lang="en-US" sz="1400" dirty="0">
                <a:solidFill>
                  <a:srgbClr val="171717"/>
                </a:solidFill>
                <a:latin typeface="Segoe UI" panose="020B0502040204020203" pitchFamily="34" charset="0"/>
              </a:rPr>
              <a:t>*.core.windows.net</a:t>
            </a:r>
          </a:p>
          <a:p>
            <a:pPr>
              <a:buFont typeface="Arial" panose="020B0604020202020204" pitchFamily="34" charset="0"/>
              <a:buChar char="•"/>
            </a:pPr>
            <a:r>
              <a:rPr lang="en-US" sz="1400" dirty="0">
                <a:solidFill>
                  <a:srgbClr val="171717"/>
                </a:solidFill>
                <a:latin typeface="Segoe UI" panose="020B0502040204020203" pitchFamily="34" charset="0"/>
              </a:rPr>
              <a:t>*.servicebus.windows.net</a:t>
            </a:r>
          </a:p>
          <a:p>
            <a:pPr>
              <a:buFont typeface="Arial" panose="020B0604020202020204" pitchFamily="34" charset="0"/>
              <a:buChar char="•"/>
            </a:pPr>
            <a:r>
              <a:rPr lang="en-US" sz="1400" dirty="0">
                <a:solidFill>
                  <a:srgbClr val="171717"/>
                </a:solidFill>
                <a:latin typeface="Segoe UI" panose="020B0502040204020203" pitchFamily="34" charset="0"/>
              </a:rPr>
              <a:t>prod.warmpath.msftcloudes.com</a:t>
            </a:r>
          </a:p>
          <a:p>
            <a:pPr>
              <a:buFont typeface="Arial" panose="020B0604020202020204" pitchFamily="34" charset="0"/>
              <a:buChar char="•"/>
            </a:pPr>
            <a:r>
              <a:rPr lang="en-US" sz="1400" dirty="0">
                <a:solidFill>
                  <a:srgbClr val="171717"/>
                </a:solidFill>
                <a:latin typeface="Segoe UI" panose="020B0502040204020203" pitchFamily="34" charset="0"/>
              </a:rPr>
              <a:t>catalogartifact.azureedge.net</a:t>
            </a:r>
            <a:endParaRPr lang="en-US" sz="1400" b="0" i="0" dirty="0">
              <a:solidFill>
                <a:srgbClr val="171717"/>
              </a:solidFill>
              <a:effectLst/>
              <a:latin typeface="Segoe UI" panose="020B0502040204020203" pitchFamily="34" charset="0"/>
            </a:endParaRPr>
          </a:p>
        </p:txBody>
      </p:sp>
      <p:sp>
        <p:nvSpPr>
          <p:cNvPr id="32" name="Rectangle 31">
            <a:extLst>
              <a:ext uri="{FF2B5EF4-FFF2-40B4-BE49-F238E27FC236}">
                <a16:creationId xmlns:a16="http://schemas.microsoft.com/office/drawing/2014/main" id="{45906976-1581-410B-9EF4-00295824758A}"/>
              </a:ext>
            </a:extLst>
          </p:cNvPr>
          <p:cNvSpPr/>
          <p:nvPr/>
        </p:nvSpPr>
        <p:spPr>
          <a:xfrm>
            <a:off x="445581" y="5212367"/>
            <a:ext cx="2424173" cy="1205138"/>
          </a:xfrm>
          <a:prstGeom prst="rect">
            <a:avLst/>
          </a:prstGeom>
        </p:spPr>
        <p:txBody>
          <a:bodyPr wrap="square">
            <a:spAutoFit/>
          </a:bodyPr>
          <a:lstStyle/>
          <a:p>
            <a:pPr defTabSz="914102" fontAlgn="base">
              <a:lnSpc>
                <a:spcPct val="90000"/>
              </a:lnSpc>
              <a:spcBef>
                <a:spcPts val="1765"/>
              </a:spcBef>
            </a:pPr>
            <a:r>
              <a:rPr lang="en-US" sz="1568" dirty="0">
                <a:ea typeface="Segoe UI" pitchFamily="34" charset="0"/>
                <a:cs typeface="Segoe UI" pitchFamily="34" charset="0"/>
              </a:rPr>
              <a:t>WVD VMs </a:t>
            </a:r>
            <a:r>
              <a:rPr lang="en-US" sz="1600" dirty="0"/>
              <a:t>must have outbound TCP 443 access to:</a:t>
            </a:r>
          </a:p>
          <a:p>
            <a:pPr defTabSz="914102" fontAlgn="base">
              <a:lnSpc>
                <a:spcPct val="90000"/>
              </a:lnSpc>
              <a:spcBef>
                <a:spcPts val="1765"/>
              </a:spcBef>
            </a:pPr>
            <a:r>
              <a:rPr lang="en-US" sz="1568" dirty="0">
                <a:ea typeface="Segoe UI" pitchFamily="34" charset="0"/>
                <a:cs typeface="Segoe UI" pitchFamily="34" charset="0"/>
              </a:rPr>
              <a:t> </a:t>
            </a:r>
          </a:p>
        </p:txBody>
      </p:sp>
    </p:spTree>
    <p:extLst>
      <p:ext uri="{BB962C8B-B14F-4D97-AF65-F5344CB8AC3E}">
        <p14:creationId xmlns:p14="http://schemas.microsoft.com/office/powerpoint/2010/main" val="32937335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2882" y="1021605"/>
            <a:ext cx="1578023" cy="1578023"/>
          </a:xfrm>
          <a:prstGeom prst="rect">
            <a:avLst/>
          </a:prstGeom>
        </p:spPr>
      </p:pic>
      <p:sp>
        <p:nvSpPr>
          <p:cNvPr id="8" name="Rectangle 7"/>
          <p:cNvSpPr/>
          <p:nvPr/>
        </p:nvSpPr>
        <p:spPr bwMode="auto">
          <a:xfrm>
            <a:off x="277354" y="3646736"/>
            <a:ext cx="6887017" cy="2780808"/>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endParaRPr>
          </a:p>
        </p:txBody>
      </p:sp>
      <p:grpSp>
        <p:nvGrpSpPr>
          <p:cNvPr id="13" name="Group 12"/>
          <p:cNvGrpSpPr/>
          <p:nvPr/>
        </p:nvGrpSpPr>
        <p:grpSpPr>
          <a:xfrm>
            <a:off x="5878798" y="3898895"/>
            <a:ext cx="678032" cy="459018"/>
            <a:chOff x="2086108" y="3113989"/>
            <a:chExt cx="458002" cy="468411"/>
          </a:xfrm>
        </p:grpSpPr>
        <p:sp>
          <p:nvSpPr>
            <p:cNvPr id="9" name="Hexagon 8"/>
            <p:cNvSpPr/>
            <p:nvPr/>
          </p:nvSpPr>
          <p:spPr bwMode="auto">
            <a:xfrm>
              <a:off x="2086108" y="3181649"/>
              <a:ext cx="458002" cy="3435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endParaRPr lang="en-US" sz="1960" kern="0" dirty="0">
                <a:solidFill>
                  <a:schemeClr val="tx1"/>
                </a:solidFill>
              </a:endParaRPr>
            </a:p>
          </p:txBody>
        </p:sp>
        <p:sp useBgFill="1">
          <p:nvSpPr>
            <p:cNvPr id="10" name="Rectangle 9"/>
            <p:cNvSpPr/>
            <p:nvPr/>
          </p:nvSpPr>
          <p:spPr bwMode="auto">
            <a:xfrm>
              <a:off x="2183664" y="3113989"/>
              <a:ext cx="267414" cy="4684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2744" b="1" kern="0" dirty="0">
                  <a:solidFill>
                    <a:schemeClr val="tx1"/>
                  </a:solidFill>
                </a:rPr>
                <a:t>…</a:t>
              </a:r>
            </a:p>
            <a:p>
              <a:pPr algn="ctr" defTabSz="913741" fontAlgn="base">
                <a:spcBef>
                  <a:spcPct val="0"/>
                </a:spcBef>
                <a:spcAft>
                  <a:spcPct val="0"/>
                </a:spcAft>
                <a:defRPr/>
              </a:pPr>
              <a:endParaRPr lang="en-US" sz="980" b="1" kern="0" dirty="0">
                <a:solidFill>
                  <a:schemeClr val="tx1"/>
                </a:solidFill>
              </a:endParaRPr>
            </a:p>
          </p:txBody>
        </p:sp>
      </p:grpSp>
      <p:sp>
        <p:nvSpPr>
          <p:cNvPr id="12" name="TextBox 11"/>
          <p:cNvSpPr txBox="1"/>
          <p:nvPr/>
        </p:nvSpPr>
        <p:spPr>
          <a:xfrm>
            <a:off x="5256781" y="3581191"/>
            <a:ext cx="1997781" cy="506589"/>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567" b="1" i="1" kern="0" dirty="0"/>
              <a:t>Virtual network</a:t>
            </a:r>
          </a:p>
        </p:txBody>
      </p:sp>
      <p:sp>
        <p:nvSpPr>
          <p:cNvPr id="15" name="TextBox 14"/>
          <p:cNvSpPr txBox="1"/>
          <p:nvPr/>
        </p:nvSpPr>
        <p:spPr>
          <a:xfrm>
            <a:off x="2186833" y="4993191"/>
            <a:ext cx="1555688" cy="843204"/>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b="1" i="1" kern="0" dirty="0"/>
              <a:t>Azure AD Connect</a:t>
            </a:r>
          </a:p>
        </p:txBody>
      </p:sp>
      <p:sp>
        <p:nvSpPr>
          <p:cNvPr id="16" name="TextBox 15"/>
          <p:cNvSpPr txBox="1"/>
          <p:nvPr/>
        </p:nvSpPr>
        <p:spPr>
          <a:xfrm>
            <a:off x="-287365" y="1215577"/>
            <a:ext cx="2268559" cy="125801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kern="0" dirty="0"/>
              <a:t>Azure AD</a:t>
            </a:r>
          </a:p>
          <a:p>
            <a:pPr algn="ctr" defTabSz="896030">
              <a:lnSpc>
                <a:spcPct val="90000"/>
              </a:lnSpc>
              <a:spcAft>
                <a:spcPts val="588"/>
              </a:spcAft>
              <a:defRPr/>
            </a:pPr>
            <a:r>
              <a:rPr lang="en-US" sz="1961" kern="0" dirty="0"/>
              <a:t>Tenant</a:t>
            </a:r>
          </a:p>
          <a:p>
            <a:pPr algn="ctr" defTabSz="896030">
              <a:lnSpc>
                <a:spcPct val="90000"/>
              </a:lnSpc>
              <a:spcAft>
                <a:spcPts val="588"/>
              </a:spcAft>
              <a:defRPr/>
            </a:pPr>
            <a:r>
              <a:rPr lang="en-US" sz="1961" b="1" kern="0" dirty="0"/>
              <a:t>hackwvd.net</a:t>
            </a:r>
          </a:p>
        </p:txBody>
      </p:sp>
      <p:sp>
        <p:nvSpPr>
          <p:cNvPr id="18" name="TextBox 17"/>
          <p:cNvSpPr txBox="1"/>
          <p:nvPr/>
        </p:nvSpPr>
        <p:spPr>
          <a:xfrm>
            <a:off x="187163" y="4484921"/>
            <a:ext cx="1333460" cy="511141"/>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600" b="1" kern="0" dirty="0"/>
              <a:t>DC/DNS</a:t>
            </a:r>
          </a:p>
        </p:txBody>
      </p:sp>
      <p:grpSp>
        <p:nvGrpSpPr>
          <p:cNvPr id="25" name="Group 24"/>
          <p:cNvGrpSpPr/>
          <p:nvPr/>
        </p:nvGrpSpPr>
        <p:grpSpPr>
          <a:xfrm>
            <a:off x="2865061" y="1078541"/>
            <a:ext cx="937258" cy="298077"/>
            <a:chOff x="8354111" y="1932021"/>
            <a:chExt cx="956437" cy="250408"/>
          </a:xfrm>
        </p:grpSpPr>
        <p:sp>
          <p:nvSpPr>
            <p:cNvPr id="26" name="Freeform 25"/>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7" name="Freeform 26"/>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8" name="Freeform 27"/>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gr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mn-lt"/>
              </a:rPr>
              <a:t>Steps to Creating </a:t>
            </a:r>
            <a:r>
              <a:rPr lang="en-US" sz="4000" dirty="0">
                <a:latin typeface="+mn-lt"/>
              </a:rPr>
              <a:t>My Test Environment - DC/AAD</a:t>
            </a:r>
            <a:endParaRPr lang="en-US" sz="3919" dirty="0">
              <a:solidFill>
                <a:schemeClr val="tx1"/>
              </a:solidFill>
              <a:latin typeface="+mn-lt"/>
            </a:endParaRPr>
          </a:p>
        </p:txBody>
      </p:sp>
      <p:cxnSp>
        <p:nvCxnSpPr>
          <p:cNvPr id="35" name="Straight Arrow Connector 34"/>
          <p:cNvCxnSpPr>
            <a:cxnSpLocks/>
          </p:cNvCxnSpPr>
          <p:nvPr/>
        </p:nvCxnSpPr>
        <p:spPr>
          <a:xfrm flipV="1">
            <a:off x="2339612" y="2684787"/>
            <a:ext cx="17007" cy="2437968"/>
          </a:xfrm>
          <a:prstGeom prst="straightConnector1">
            <a:avLst/>
          </a:prstGeom>
          <a:ln w="4445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ounded Rectangular Callout 32"/>
          <p:cNvSpPr/>
          <p:nvPr/>
        </p:nvSpPr>
        <p:spPr bwMode="auto">
          <a:xfrm>
            <a:off x="2865061" y="3782735"/>
            <a:ext cx="2365725" cy="604203"/>
          </a:xfrm>
          <a:prstGeom prst="wedgeRoundRectCallout">
            <a:avLst>
              <a:gd name="adj1" fmla="val -46673"/>
              <a:gd name="adj2" fmla="val 150957"/>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2" rIns="0" bIns="45702" numCol="1" rtlCol="0" anchor="ctr" anchorCtr="0" compatLnSpc="1">
            <a:prstTxWarp prst="textNoShape">
              <a:avLst/>
            </a:prstTxWarp>
          </a:bodyPr>
          <a:lstStyle/>
          <a:p>
            <a:pPr algn="ctr" defTabSz="913741" fontAlgn="base">
              <a:spcBef>
                <a:spcPct val="0"/>
              </a:spcBef>
              <a:spcAft>
                <a:spcPct val="0"/>
              </a:spcAft>
              <a:defRPr/>
            </a:pPr>
            <a:r>
              <a:rPr lang="en-US" sz="1371" kern="0" dirty="0">
                <a:solidFill>
                  <a:schemeClr val="tx1"/>
                </a:solidFill>
              </a:rPr>
              <a:t>1-way Sync of users, groups, password hashes, SIDs to Azure AD</a:t>
            </a:r>
          </a:p>
        </p:txBody>
      </p:sp>
      <p:pic>
        <p:nvPicPr>
          <p:cNvPr id="36" name="Picture 15" descr="generic_server">
            <a:extLst>
              <a:ext uri="{FF2B5EF4-FFF2-40B4-BE49-F238E27FC236}">
                <a16:creationId xmlns:a16="http://schemas.microsoft.com/office/drawing/2014/main" id="{10414DF2-2A8B-4C77-8F5D-8A14CE6EC230}"/>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7837" y="4835459"/>
            <a:ext cx="998157" cy="1261155"/>
          </a:xfrm>
          <a:prstGeom prst="rect">
            <a:avLst/>
          </a:prstGeom>
          <a:noFill/>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8553" y="5051842"/>
            <a:ext cx="940026" cy="622010"/>
          </a:xfrm>
          <a:prstGeom prst="rect">
            <a:avLst/>
          </a:prstGeom>
        </p:spPr>
      </p:pic>
      <p:sp>
        <p:nvSpPr>
          <p:cNvPr id="7" name="TextBox 6">
            <a:extLst>
              <a:ext uri="{FF2B5EF4-FFF2-40B4-BE49-F238E27FC236}">
                <a16:creationId xmlns:a16="http://schemas.microsoft.com/office/drawing/2014/main" id="{DB9F2E67-C720-4B31-9E98-096D83D01E20}"/>
              </a:ext>
            </a:extLst>
          </p:cNvPr>
          <p:cNvSpPr txBox="1"/>
          <p:nvPr/>
        </p:nvSpPr>
        <p:spPr>
          <a:xfrm>
            <a:off x="277353" y="5921493"/>
            <a:ext cx="2491725" cy="538841"/>
          </a:xfrm>
          <a:prstGeom prst="rect">
            <a:avLst/>
          </a:prstGeom>
          <a:noFill/>
        </p:spPr>
        <p:txBody>
          <a:bodyPr wrap="square" lIns="179212" tIns="143371" rIns="179212" bIns="143371" rtlCol="0">
            <a:spAutoFit/>
          </a:bodyPr>
          <a:lstStyle/>
          <a:p>
            <a:pPr>
              <a:lnSpc>
                <a:spcPct val="90000"/>
              </a:lnSpc>
              <a:spcAft>
                <a:spcPts val="588"/>
              </a:spcAft>
            </a:pPr>
            <a:r>
              <a:rPr lang="en-US" sz="1800" b="1" dirty="0"/>
              <a:t>onprem.hackwvd.net</a:t>
            </a:r>
          </a:p>
        </p:txBody>
      </p:sp>
      <p:sp>
        <p:nvSpPr>
          <p:cNvPr id="55" name="TextBox 54">
            <a:extLst>
              <a:ext uri="{FF2B5EF4-FFF2-40B4-BE49-F238E27FC236}">
                <a16:creationId xmlns:a16="http://schemas.microsoft.com/office/drawing/2014/main" id="{856EA568-B9BE-4AA0-89F3-CA161E9D60EC}"/>
              </a:ext>
            </a:extLst>
          </p:cNvPr>
          <p:cNvSpPr txBox="1"/>
          <p:nvPr/>
        </p:nvSpPr>
        <p:spPr>
          <a:xfrm>
            <a:off x="4499369" y="5964436"/>
            <a:ext cx="2956978" cy="561091"/>
          </a:xfrm>
          <a:prstGeom prst="rect">
            <a:avLst/>
          </a:prstGeom>
          <a:noFill/>
        </p:spPr>
        <p:txBody>
          <a:bodyPr wrap="square" lIns="179212" tIns="143371" rIns="179212" bIns="143371" rtlCol="0">
            <a:spAutoFit/>
          </a:bodyPr>
          <a:lstStyle/>
          <a:p>
            <a:pPr algn="ctr">
              <a:lnSpc>
                <a:spcPct val="90000"/>
              </a:lnSpc>
              <a:spcAft>
                <a:spcPts val="588"/>
              </a:spcAft>
            </a:pPr>
            <a:r>
              <a:rPr lang="en-US" sz="1961" dirty="0">
                <a:solidFill>
                  <a:schemeClr val="accent1"/>
                </a:solidFill>
              </a:rPr>
              <a:t>Azure Subscription</a:t>
            </a:r>
          </a:p>
        </p:txBody>
      </p:sp>
      <p:grpSp>
        <p:nvGrpSpPr>
          <p:cNvPr id="24" name="Group 23"/>
          <p:cNvGrpSpPr/>
          <p:nvPr/>
        </p:nvGrpSpPr>
        <p:grpSpPr>
          <a:xfrm>
            <a:off x="1328553" y="5699134"/>
            <a:ext cx="937258" cy="338784"/>
            <a:chOff x="8354111" y="1932021"/>
            <a:chExt cx="956437" cy="250408"/>
          </a:xfrm>
        </p:grpSpPr>
        <p:sp>
          <p:nvSpPr>
            <p:cNvPr id="21" name="Freeform 20"/>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2" name="Freeform 21"/>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sp>
          <p:nvSpPr>
            <p:cNvPr id="23" name="Freeform 22"/>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89606" tIns="44804" rIns="89606" bIns="4480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004">
                <a:defRPr/>
              </a:pPr>
              <a:endParaRPr lang="en-US" sz="1764"/>
            </a:p>
          </p:txBody>
        </p:sp>
      </p:grpSp>
      <p:sp>
        <p:nvSpPr>
          <p:cNvPr id="30" name="Rectangle 29">
            <a:extLst>
              <a:ext uri="{FF2B5EF4-FFF2-40B4-BE49-F238E27FC236}">
                <a16:creationId xmlns:a16="http://schemas.microsoft.com/office/drawing/2014/main" id="{652F411F-3B36-464B-83F5-4862105F98CF}"/>
              </a:ext>
            </a:extLst>
          </p:cNvPr>
          <p:cNvSpPr/>
          <p:nvPr/>
        </p:nvSpPr>
        <p:spPr>
          <a:xfrm>
            <a:off x="7406281" y="5694365"/>
            <a:ext cx="3828110" cy="635559"/>
          </a:xfrm>
          <a:prstGeom prst="rect">
            <a:avLst/>
          </a:prstGeom>
        </p:spPr>
        <p:txBody>
          <a:bodyPr wrap="square">
            <a:spAutoFit/>
          </a:bodyPr>
          <a:lstStyle/>
          <a:p>
            <a:r>
              <a:rPr lang="en-US" dirty="0">
                <a:hlinkClick r:id="rId5"/>
              </a:rPr>
              <a:t>Create a Azure Active Directory Tenant &amp; Assign a Custom Domain</a:t>
            </a:r>
            <a:endParaRPr lang="en-US" dirty="0"/>
          </a:p>
        </p:txBody>
      </p:sp>
      <p:pic>
        <p:nvPicPr>
          <p:cNvPr id="7170" name="Picture 2" descr="Contoso page with DNS entry information">
            <a:extLst>
              <a:ext uri="{FF2B5EF4-FFF2-40B4-BE49-F238E27FC236}">
                <a16:creationId xmlns:a16="http://schemas.microsoft.com/office/drawing/2014/main" id="{497BA233-827B-40A3-B689-FA5DB2734CD2}"/>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607810" y="732839"/>
            <a:ext cx="3466449" cy="268664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E1D71209-AC73-4422-9D2B-F776C1277DF5}"/>
              </a:ext>
            </a:extLst>
          </p:cNvPr>
          <p:cNvSpPr/>
          <p:nvPr/>
        </p:nvSpPr>
        <p:spPr>
          <a:xfrm>
            <a:off x="8218084" y="1633659"/>
            <a:ext cx="4001729" cy="3894912"/>
          </a:xfrm>
          <a:prstGeom prst="rect">
            <a:avLst/>
          </a:prstGeom>
        </p:spPr>
        <p:txBody>
          <a:bodyPr wrap="square">
            <a:spAutoFit/>
          </a:bodyPr>
          <a:lstStyle/>
          <a:p>
            <a:pPr marL="285750" indent="-285750">
              <a:buFont typeface="Arial" panose="020B0604020202020204" pitchFamily="34" charset="0"/>
              <a:buChar char="•"/>
            </a:pPr>
            <a:r>
              <a:rPr lang="en-US" b="1" dirty="0">
                <a:solidFill>
                  <a:srgbClr val="000000"/>
                </a:solidFill>
                <a:latin typeface="Segoe UI" panose="020B0502040204020203" pitchFamily="34" charset="0"/>
              </a:rPr>
              <a:t>Add this DNS information to the hackwvd.net domain registrar on GoDaddy.com (where I bought the domain name)</a:t>
            </a:r>
          </a:p>
          <a:p>
            <a:pPr marL="742933" lvl="1" indent="-285750">
              <a:buFont typeface="Arial" panose="020B0604020202020204" pitchFamily="34" charset="0"/>
              <a:buChar char="•"/>
            </a:pPr>
            <a:r>
              <a:rPr lang="en-US" b="1" dirty="0">
                <a:solidFill>
                  <a:srgbClr val="000000"/>
                </a:solidFill>
                <a:latin typeface="Segoe UI" panose="020B0502040204020203" pitchFamily="34" charset="0"/>
              </a:rPr>
              <a:t>“Proves” I actually own the Domain</a:t>
            </a:r>
          </a:p>
          <a:p>
            <a:pPr marL="742933" lvl="1"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 typeface="Arial" panose="020B0604020202020204" pitchFamily="34" charset="0"/>
              <a:buChar char="•"/>
            </a:pPr>
            <a:r>
              <a:rPr lang="en-US" b="1" dirty="0">
                <a:solidFill>
                  <a:srgbClr val="000000"/>
                </a:solidFill>
                <a:latin typeface="Segoe UI" panose="020B0502040204020203" pitchFamily="34" charset="0"/>
              </a:rPr>
              <a:t>Allow DNS to propagate</a:t>
            </a:r>
          </a:p>
          <a:p>
            <a:pPr marL="285750"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 typeface="Arial" panose="020B0604020202020204" pitchFamily="34" charset="0"/>
              <a:buChar char="•"/>
            </a:pPr>
            <a:r>
              <a:rPr lang="en-US" b="1" dirty="0">
                <a:solidFill>
                  <a:srgbClr val="000000"/>
                </a:solidFill>
                <a:latin typeface="Segoe UI" panose="020B0502040204020203" pitchFamily="34" charset="0"/>
              </a:rPr>
              <a:t>Verify the custom domain name</a:t>
            </a:r>
          </a:p>
          <a:p>
            <a:pPr marL="285750" indent="-285750">
              <a:buFont typeface="Arial" panose="020B0604020202020204" pitchFamily="34" charset="0"/>
              <a:buChar char="•"/>
            </a:pPr>
            <a:endParaRPr lang="en-US" b="1" dirty="0">
              <a:solidFill>
                <a:srgbClr val="000000"/>
              </a:solidFill>
              <a:latin typeface="Segoe UI" panose="020B0502040204020203" pitchFamily="34" charset="0"/>
            </a:endParaRPr>
          </a:p>
          <a:p>
            <a:pPr marL="285750" indent="-285750">
              <a:buFontTx/>
              <a:buChar char="-"/>
            </a:pPr>
            <a:endParaRPr lang="en-US" b="1" dirty="0">
              <a:solidFill>
                <a:srgbClr val="000000"/>
              </a:solidFill>
              <a:latin typeface="Segoe UI" panose="020B0502040204020203" pitchFamily="34" charset="0"/>
            </a:endParaRPr>
          </a:p>
          <a:p>
            <a:endParaRPr lang="en-US" b="1" i="0" dirty="0">
              <a:solidFill>
                <a:srgbClr val="000000"/>
              </a:solidFill>
              <a:effectLst/>
              <a:latin typeface="Segoe UI" panose="020B0502040204020203" pitchFamily="34" charset="0"/>
            </a:endParaRPr>
          </a:p>
          <a:p>
            <a:endParaRPr lang="en-US" b="1" i="0" dirty="0">
              <a:solidFill>
                <a:srgbClr val="000000"/>
              </a:solidFill>
              <a:effectLst/>
              <a:latin typeface="Segoe UI" panose="020B0502040204020203" pitchFamily="34" charset="0"/>
            </a:endParaRPr>
          </a:p>
        </p:txBody>
      </p:sp>
      <p:sp>
        <p:nvSpPr>
          <p:cNvPr id="41" name="Rectangle 40">
            <a:extLst>
              <a:ext uri="{FF2B5EF4-FFF2-40B4-BE49-F238E27FC236}">
                <a16:creationId xmlns:a16="http://schemas.microsoft.com/office/drawing/2014/main" id="{F0FAD8E4-89A9-4B79-94D5-12DB42197A87}"/>
              </a:ext>
            </a:extLst>
          </p:cNvPr>
          <p:cNvSpPr/>
          <p:nvPr/>
        </p:nvSpPr>
        <p:spPr>
          <a:xfrm>
            <a:off x="7392294" y="5122755"/>
            <a:ext cx="5403103" cy="635559"/>
          </a:xfrm>
          <a:prstGeom prst="rect">
            <a:avLst/>
          </a:prstGeom>
        </p:spPr>
        <p:txBody>
          <a:bodyPr wrap="square">
            <a:spAutoFit/>
          </a:bodyPr>
          <a:lstStyle/>
          <a:p>
            <a:r>
              <a:rPr lang="en-US" b="1" u="sng" dirty="0">
                <a:solidFill>
                  <a:srgbClr val="323237"/>
                </a:solidFill>
                <a:latin typeface="Segoe UI" panose="020B0502040204020203" pitchFamily="34" charset="0"/>
              </a:rPr>
              <a:t>References:</a:t>
            </a:r>
            <a:endParaRPr lang="en-US" b="1" u="sng" dirty="0">
              <a:solidFill>
                <a:srgbClr val="323237"/>
              </a:solidFill>
              <a:latin typeface="Segoe UI" panose="020B0502040204020203" pitchFamily="34" charset="0"/>
              <a:hlinkClick r:id="rId7"/>
            </a:endParaRPr>
          </a:p>
          <a:p>
            <a:r>
              <a:rPr lang="en-US" dirty="0">
                <a:solidFill>
                  <a:srgbClr val="323237"/>
                </a:solidFill>
                <a:latin typeface="Segoe UI" panose="020B0502040204020203" pitchFamily="34" charset="0"/>
                <a:hlinkClick r:id="rId7"/>
              </a:rPr>
              <a:t>Create an Azure VM with a new AD Forest</a:t>
            </a:r>
            <a:endParaRPr lang="en-US" i="0" dirty="0">
              <a:solidFill>
                <a:srgbClr val="323237"/>
              </a:solidFill>
              <a:effectLst/>
              <a:latin typeface="Segoe UI" panose="020B0502040204020203" pitchFamily="34" charset="0"/>
            </a:endParaRPr>
          </a:p>
        </p:txBody>
      </p:sp>
      <p:sp>
        <p:nvSpPr>
          <p:cNvPr id="42" name="Rectangle 41">
            <a:extLst>
              <a:ext uri="{FF2B5EF4-FFF2-40B4-BE49-F238E27FC236}">
                <a16:creationId xmlns:a16="http://schemas.microsoft.com/office/drawing/2014/main" id="{57533BBE-41E3-4657-A672-AD284FB8D9DA}"/>
              </a:ext>
            </a:extLst>
          </p:cNvPr>
          <p:cNvSpPr/>
          <p:nvPr/>
        </p:nvSpPr>
        <p:spPr>
          <a:xfrm>
            <a:off x="7406281" y="6231231"/>
            <a:ext cx="4116371" cy="363946"/>
          </a:xfrm>
          <a:prstGeom prst="rect">
            <a:avLst/>
          </a:prstGeom>
        </p:spPr>
        <p:txBody>
          <a:bodyPr wrap="square">
            <a:spAutoFit/>
          </a:bodyPr>
          <a:lstStyle/>
          <a:p>
            <a:r>
              <a:rPr lang="en-US" dirty="0">
                <a:hlinkClick r:id="rId8"/>
              </a:rPr>
              <a:t>Install &amp; Config Azure AD Connect</a:t>
            </a:r>
            <a:endParaRPr lang="en-US" dirty="0"/>
          </a:p>
        </p:txBody>
      </p:sp>
      <p:cxnSp>
        <p:nvCxnSpPr>
          <p:cNvPr id="48" name="Connector: Elbow 47">
            <a:extLst>
              <a:ext uri="{FF2B5EF4-FFF2-40B4-BE49-F238E27FC236}">
                <a16:creationId xmlns:a16="http://schemas.microsoft.com/office/drawing/2014/main" id="{B94EE638-1158-4FEE-98B3-7027F5465619}"/>
              </a:ext>
            </a:extLst>
          </p:cNvPr>
          <p:cNvCxnSpPr/>
          <p:nvPr/>
        </p:nvCxnSpPr>
        <p:spPr>
          <a:xfrm rot="10800000" flipV="1">
            <a:off x="2521670" y="4484921"/>
            <a:ext cx="3696144" cy="1436572"/>
          </a:xfrm>
          <a:prstGeom prst="bentConnector3">
            <a:avLst>
              <a:gd name="adj1" fmla="val 139"/>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D2C4AC6-81AD-4273-859E-A7173A328BC5}"/>
              </a:ext>
            </a:extLst>
          </p:cNvPr>
          <p:cNvSpPr txBox="1"/>
          <p:nvPr/>
        </p:nvSpPr>
        <p:spPr>
          <a:xfrm>
            <a:off x="3970444" y="5466036"/>
            <a:ext cx="2239929"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Assign DC/DNS Server as DNS for VNet</a:t>
            </a:r>
          </a:p>
        </p:txBody>
      </p:sp>
      <p:sp>
        <p:nvSpPr>
          <p:cNvPr id="57" name="Rectangle: Rounded Corners 56">
            <a:extLst>
              <a:ext uri="{FF2B5EF4-FFF2-40B4-BE49-F238E27FC236}">
                <a16:creationId xmlns:a16="http://schemas.microsoft.com/office/drawing/2014/main" id="{A05F9605-3CC1-42D7-9622-DD337A9659F9}"/>
              </a:ext>
            </a:extLst>
          </p:cNvPr>
          <p:cNvSpPr/>
          <p:nvPr/>
        </p:nvSpPr>
        <p:spPr bwMode="auto">
          <a:xfrm>
            <a:off x="4647414" y="1838227"/>
            <a:ext cx="3266388" cy="899176"/>
          </a:xfrm>
          <a:prstGeom prst="roundRect">
            <a:avLst/>
          </a:prstGeom>
          <a:solidFill>
            <a:srgbClr val="FFFF00">
              <a:alpha val="28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9" name="Arrow: Right 58">
            <a:extLst>
              <a:ext uri="{FF2B5EF4-FFF2-40B4-BE49-F238E27FC236}">
                <a16:creationId xmlns:a16="http://schemas.microsoft.com/office/drawing/2014/main" id="{A4894F01-654C-456A-B9F6-11548F3DCC90}"/>
              </a:ext>
            </a:extLst>
          </p:cNvPr>
          <p:cNvSpPr/>
          <p:nvPr/>
        </p:nvSpPr>
        <p:spPr bwMode="auto">
          <a:xfrm rot="10800000">
            <a:off x="7842658" y="2189783"/>
            <a:ext cx="603757" cy="36394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277631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8" grpId="0"/>
      <p:bldP spid="33" grpId="0" animBg="1"/>
      <p:bldP spid="7" grpId="0"/>
      <p:bldP spid="30" grpId="0"/>
      <p:bldP spid="34" grpId="0"/>
      <p:bldP spid="41" grpId="0"/>
      <p:bldP spid="42" grpId="0"/>
      <p:bldP spid="51" grpId="0"/>
      <p:bldP spid="57" grpId="0" animBg="1"/>
      <p:bldP spid="5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602882" y="1021605"/>
            <a:ext cx="1578023" cy="1578023"/>
          </a:xfrm>
          <a:prstGeom prst="rect">
            <a:avLst/>
          </a:prstGeom>
        </p:spPr>
      </p:pic>
      <p:sp>
        <p:nvSpPr>
          <p:cNvPr id="16" name="TextBox 15"/>
          <p:cNvSpPr txBox="1"/>
          <p:nvPr/>
        </p:nvSpPr>
        <p:spPr>
          <a:xfrm>
            <a:off x="-287365" y="1215577"/>
            <a:ext cx="2268559" cy="1258012"/>
          </a:xfrm>
          <a:prstGeom prst="rect">
            <a:avLst/>
          </a:prstGeom>
          <a:noFill/>
        </p:spPr>
        <p:txBody>
          <a:bodyPr wrap="square" lIns="179212" tIns="143371" rIns="179212" bIns="143371" rtlCol="0">
            <a:spAutoFit/>
          </a:bodyPr>
          <a:lstStyle/>
          <a:p>
            <a:pPr algn="ctr" defTabSz="896030">
              <a:lnSpc>
                <a:spcPct val="90000"/>
              </a:lnSpc>
              <a:spcAft>
                <a:spcPts val="588"/>
              </a:spcAft>
              <a:defRPr/>
            </a:pPr>
            <a:r>
              <a:rPr lang="en-US" sz="1960" kern="0" dirty="0"/>
              <a:t>Azure AD</a:t>
            </a:r>
          </a:p>
          <a:p>
            <a:pPr algn="ctr" defTabSz="896030">
              <a:lnSpc>
                <a:spcPct val="90000"/>
              </a:lnSpc>
              <a:spcAft>
                <a:spcPts val="588"/>
              </a:spcAft>
              <a:defRPr/>
            </a:pPr>
            <a:r>
              <a:rPr lang="en-US" sz="1961" kern="0" dirty="0"/>
              <a:t>Tenant</a:t>
            </a:r>
          </a:p>
          <a:p>
            <a:pPr algn="ctr" defTabSz="896030">
              <a:lnSpc>
                <a:spcPct val="90000"/>
              </a:lnSpc>
              <a:spcAft>
                <a:spcPts val="588"/>
              </a:spcAft>
              <a:defRPr/>
            </a:pPr>
            <a:r>
              <a:rPr lang="en-US" sz="1961" b="1" kern="0" dirty="0"/>
              <a:t>hackwvd.net</a:t>
            </a:r>
          </a:p>
        </p:txBody>
      </p:sp>
      <p:sp>
        <p:nvSpPr>
          <p:cNvPr id="31" name="Title 1"/>
          <p:cNvSpPr txBox="1">
            <a:spLocks/>
          </p:cNvSpPr>
          <p:nvPr/>
        </p:nvSpPr>
        <p:spPr>
          <a:xfrm>
            <a:off x="47567" y="68760"/>
            <a:ext cx="11651152" cy="899176"/>
          </a:xfrm>
          <a:prstGeom prst="rect">
            <a:avLst/>
          </a:prstGeom>
        </p:spPr>
        <p:txBody>
          <a:bodyPr vert="horz" wrap="square" lIns="143371" tIns="89606" rIns="143371" bIns="8960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04">
              <a:defRPr/>
            </a:pPr>
            <a:r>
              <a:rPr lang="en-US" sz="3919" dirty="0">
                <a:solidFill>
                  <a:schemeClr val="tx1"/>
                </a:solidFill>
                <a:latin typeface="+mn-lt"/>
              </a:rPr>
              <a:t>Steps to Creating </a:t>
            </a:r>
            <a:r>
              <a:rPr lang="en-US" sz="4000" dirty="0">
                <a:latin typeface="+mn-lt"/>
              </a:rPr>
              <a:t>My Test Environment - AAD Config</a:t>
            </a:r>
            <a:endParaRPr lang="en-US" sz="3919" dirty="0">
              <a:solidFill>
                <a:schemeClr val="tx1"/>
              </a:solidFill>
              <a:latin typeface="+mn-lt"/>
            </a:endParaRPr>
          </a:p>
        </p:txBody>
      </p:sp>
      <p:sp>
        <p:nvSpPr>
          <p:cNvPr id="37" name="Rectangle 36">
            <a:extLst>
              <a:ext uri="{FF2B5EF4-FFF2-40B4-BE49-F238E27FC236}">
                <a16:creationId xmlns:a16="http://schemas.microsoft.com/office/drawing/2014/main" id="{E94B2F39-D21D-4B76-9013-2D369308F61B}"/>
              </a:ext>
            </a:extLst>
          </p:cNvPr>
          <p:cNvSpPr/>
          <p:nvPr/>
        </p:nvSpPr>
        <p:spPr>
          <a:xfrm>
            <a:off x="141836" y="3039431"/>
            <a:ext cx="3195254" cy="907171"/>
          </a:xfrm>
          <a:prstGeom prst="rect">
            <a:avLst/>
          </a:prstGeom>
        </p:spPr>
        <p:txBody>
          <a:bodyPr wrap="square">
            <a:spAutoFit/>
          </a:bodyPr>
          <a:lstStyle/>
          <a:p>
            <a:r>
              <a:rPr lang="en-US" b="1" u="sng" dirty="0">
                <a:solidFill>
                  <a:srgbClr val="323237"/>
                </a:solidFill>
                <a:latin typeface="Segoe UI" panose="020B0502040204020203" pitchFamily="34" charset="0"/>
              </a:rPr>
              <a:t>References:</a:t>
            </a:r>
            <a:endParaRPr lang="en-US" b="1" u="sng" dirty="0">
              <a:solidFill>
                <a:srgbClr val="323237"/>
              </a:solidFill>
              <a:latin typeface="Segoe UI" panose="020B0502040204020203" pitchFamily="34" charset="0"/>
              <a:hlinkClick r:id="rId3"/>
            </a:endParaRPr>
          </a:p>
          <a:p>
            <a:r>
              <a:rPr lang="en-US" dirty="0">
                <a:solidFill>
                  <a:srgbClr val="323237"/>
                </a:solidFill>
                <a:latin typeface="Segoe UI" panose="020B0502040204020203" pitchFamily="34" charset="0"/>
                <a:hlinkClick r:id="rId4"/>
              </a:rPr>
              <a:t>Getting started with Windows Virtual Desktop</a:t>
            </a:r>
            <a:endParaRPr lang="en-US" i="0" dirty="0">
              <a:solidFill>
                <a:srgbClr val="323237"/>
              </a:solidFill>
              <a:effectLst/>
              <a:latin typeface="Segoe UI" panose="020B0502040204020203" pitchFamily="34" charset="0"/>
            </a:endParaRPr>
          </a:p>
        </p:txBody>
      </p:sp>
      <p:sp>
        <p:nvSpPr>
          <p:cNvPr id="2" name="Rectangle 1">
            <a:extLst>
              <a:ext uri="{FF2B5EF4-FFF2-40B4-BE49-F238E27FC236}">
                <a16:creationId xmlns:a16="http://schemas.microsoft.com/office/drawing/2014/main" id="{65C8C41D-B533-49F8-B2BC-3795EC479058}"/>
              </a:ext>
            </a:extLst>
          </p:cNvPr>
          <p:cNvSpPr/>
          <p:nvPr/>
        </p:nvSpPr>
        <p:spPr>
          <a:xfrm>
            <a:off x="3722017" y="3045002"/>
            <a:ext cx="3574329" cy="1425005"/>
          </a:xfrm>
          <a:prstGeom prst="rect">
            <a:avLst/>
          </a:prstGeom>
        </p:spPr>
        <p:txBody>
          <a:bodyPr wrap="square">
            <a:spAutoFit/>
          </a:bodyPr>
          <a:lstStyle/>
          <a:p>
            <a:pPr marL="285750" indent="-285750">
              <a:buFont typeface="Arial" panose="020B0604020202020204" pitchFamily="34" charset="0"/>
              <a:buChar char="•"/>
            </a:pPr>
            <a:r>
              <a:rPr lang="en-US" dirty="0"/>
              <a:t>AAD Global Admin allows the Windows Virtual Desktop service to access Azure AD (2 approvals): </a:t>
            </a:r>
            <a:r>
              <a:rPr lang="en-US" sz="1600" dirty="0">
                <a:gradFill>
                  <a:gsLst>
                    <a:gs pos="2917">
                      <a:schemeClr val="tx1"/>
                    </a:gs>
                    <a:gs pos="30000">
                      <a:schemeClr val="tx1"/>
                    </a:gs>
                  </a:gsLst>
                  <a:lin ang="5400000" scaled="0"/>
                </a:gradFill>
                <a:hlinkClick r:id="rId5"/>
              </a:rPr>
              <a:t>https://rdweb.wvd.microsoft.com/</a:t>
            </a:r>
            <a:endParaRPr lang="en-US" sz="1800" dirty="0">
              <a:gradFill>
                <a:gsLst>
                  <a:gs pos="2917">
                    <a:schemeClr val="tx1"/>
                  </a:gs>
                  <a:gs pos="30000">
                    <a:schemeClr val="tx1"/>
                  </a:gs>
                </a:gsLst>
                <a:lin ang="5400000" scaled="0"/>
              </a:gradFill>
            </a:endParaRPr>
          </a:p>
        </p:txBody>
      </p:sp>
      <p:pic>
        <p:nvPicPr>
          <p:cNvPr id="8194" name="Picture 2" descr="3_wvd-consent-page.png">
            <a:extLst>
              <a:ext uri="{FF2B5EF4-FFF2-40B4-BE49-F238E27FC236}">
                <a16:creationId xmlns:a16="http://schemas.microsoft.com/office/drawing/2014/main" id="{0D7B222C-8899-429A-836A-5CC5DEA27F2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52617" y="3115052"/>
            <a:ext cx="2846168" cy="12849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3D3BA43-DD4E-40C4-97AF-55CFAB7D5E4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452616" y="855386"/>
            <a:ext cx="3501330" cy="1845393"/>
          </a:xfrm>
          <a:prstGeom prst="rect">
            <a:avLst/>
          </a:prstGeom>
          <a:ln>
            <a:solidFill>
              <a:schemeClr val="tx1"/>
            </a:solidFill>
          </a:ln>
        </p:spPr>
      </p:pic>
      <p:sp>
        <p:nvSpPr>
          <p:cNvPr id="4" name="Rectangle 3">
            <a:extLst>
              <a:ext uri="{FF2B5EF4-FFF2-40B4-BE49-F238E27FC236}">
                <a16:creationId xmlns:a16="http://schemas.microsoft.com/office/drawing/2014/main" id="{72D9A6F9-88E3-4F2A-8830-591E308FB631}"/>
              </a:ext>
            </a:extLst>
          </p:cNvPr>
          <p:cNvSpPr/>
          <p:nvPr/>
        </p:nvSpPr>
        <p:spPr>
          <a:xfrm>
            <a:off x="3722017" y="1021605"/>
            <a:ext cx="3810000" cy="907171"/>
          </a:xfrm>
          <a:prstGeom prst="rect">
            <a:avLst/>
          </a:prstGeom>
        </p:spPr>
        <p:txBody>
          <a:bodyPr wrap="square">
            <a:spAutoFit/>
          </a:bodyPr>
          <a:lstStyle/>
          <a:p>
            <a:pPr marL="285750" indent="-285750">
              <a:buFont typeface="Arial" panose="020B0604020202020204" pitchFamily="34" charset="0"/>
              <a:buChar char="•"/>
            </a:pPr>
            <a:r>
              <a:rPr lang="en-US" dirty="0"/>
              <a:t>Sign into AAD as an </a:t>
            </a:r>
            <a:r>
              <a:rPr lang="en-US" b="1" dirty="0"/>
              <a:t>AAD Global Admin</a:t>
            </a:r>
            <a:r>
              <a:rPr lang="en-US" dirty="0"/>
              <a:t>: </a:t>
            </a:r>
            <a:r>
              <a:rPr lang="en-US" dirty="0">
                <a:hlinkClick r:id="rId8" invalidUrl="https:///"/>
              </a:rPr>
              <a:t>https://</a:t>
            </a:r>
            <a:r>
              <a:rPr lang="en-US" u="sng" dirty="0">
                <a:hlinkClick r:id="rId9"/>
              </a:rPr>
              <a:t>admin.microsoft.com</a:t>
            </a:r>
            <a:r>
              <a:rPr lang="en-US" dirty="0"/>
              <a:t> </a:t>
            </a:r>
          </a:p>
        </p:txBody>
      </p:sp>
      <p:sp>
        <p:nvSpPr>
          <p:cNvPr id="5" name="Rectangle 4">
            <a:extLst>
              <a:ext uri="{FF2B5EF4-FFF2-40B4-BE49-F238E27FC236}">
                <a16:creationId xmlns:a16="http://schemas.microsoft.com/office/drawing/2014/main" id="{11CEFC3E-C8C1-4DCE-A1FC-45FB3BB9ADCA}"/>
              </a:ext>
            </a:extLst>
          </p:cNvPr>
          <p:cNvSpPr/>
          <p:nvPr/>
        </p:nvSpPr>
        <p:spPr>
          <a:xfrm>
            <a:off x="3789575" y="5016302"/>
            <a:ext cx="3358663" cy="1200329"/>
          </a:xfrm>
          <a:prstGeom prst="rect">
            <a:avLst/>
          </a:prstGeom>
        </p:spPr>
        <p:txBody>
          <a:bodyPr wrap="square">
            <a:spAutoFit/>
          </a:bodyPr>
          <a:lstStyle/>
          <a:p>
            <a:pPr marL="285750" indent="-285750">
              <a:buFont typeface="Arial" panose="020B0604020202020204" pitchFamily="34" charset="0"/>
              <a:buChar char="•"/>
            </a:pPr>
            <a:r>
              <a:rPr lang="en-US" sz="1800" dirty="0"/>
              <a:t>AAD Global Admin </a:t>
            </a:r>
            <a:r>
              <a:rPr lang="en-US" sz="1800" dirty="0">
                <a:solidFill>
                  <a:srgbClr val="1A1A1A"/>
                </a:solidFill>
                <a:ea typeface="Segoe UI" pitchFamily="34" charset="0"/>
                <a:cs typeface="Segoe UI" pitchFamily="34" charset="0"/>
                <a:hlinkClick r:id="rId10"/>
              </a:rPr>
              <a:t>Assigns WVD Tenant Creator Role</a:t>
            </a:r>
            <a:r>
              <a:rPr lang="en-US" sz="1800" dirty="0">
                <a:solidFill>
                  <a:srgbClr val="1A1A1A"/>
                </a:solidFill>
                <a:ea typeface="Segoe UI" pitchFamily="34" charset="0"/>
                <a:cs typeface="Segoe UI" pitchFamily="34" charset="0"/>
              </a:rPr>
              <a:t> to Users and/or Service Principal </a:t>
            </a:r>
            <a:endParaRPr lang="en-US" dirty="0"/>
          </a:p>
        </p:txBody>
      </p:sp>
      <p:pic>
        <p:nvPicPr>
          <p:cNvPr id="7170" name="Picture 2" descr="A screenshot of the search results when searching for &quot;Windows Virtual Desktop&quot; in &quot;Enterprise applications.&quot; The app named &quot;Windows Virtual Desktop&quot; is highlighted.">
            <a:extLst>
              <a:ext uri="{FF2B5EF4-FFF2-40B4-BE49-F238E27FC236}">
                <a16:creationId xmlns:a16="http://schemas.microsoft.com/office/drawing/2014/main" id="{2BDF0EC7-9A07-4E37-86A4-028A1DAD5233}"/>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7452616" y="4640562"/>
            <a:ext cx="2639554" cy="21486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408A29-7624-46A1-A772-83C1A28575F6}"/>
              </a:ext>
            </a:extLst>
          </p:cNvPr>
          <p:cNvSpPr txBox="1"/>
          <p:nvPr/>
        </p:nvSpPr>
        <p:spPr>
          <a:xfrm>
            <a:off x="4509551" y="6173687"/>
            <a:ext cx="2727184" cy="615553"/>
          </a:xfrm>
          <a:prstGeom prst="rect">
            <a:avLst/>
          </a:prstGeom>
          <a:noFill/>
        </p:spPr>
        <p:txBody>
          <a:bodyPr wrap="square" lIns="0" tIns="0" rIns="0" bIns="0" rtlCol="0">
            <a:spAutoFit/>
          </a:bodyPr>
          <a:lstStyle/>
          <a:p>
            <a:pPr algn="ctr"/>
            <a:r>
              <a:rPr lang="en-US" sz="2000" i="1" dirty="0">
                <a:solidFill>
                  <a:schemeClr val="accent4">
                    <a:lumMod val="75000"/>
                  </a:schemeClr>
                </a:solidFill>
              </a:rPr>
              <a:t>We’ll assign this right to “Donna D. Admin”</a:t>
            </a:r>
          </a:p>
        </p:txBody>
      </p:sp>
    </p:spTree>
    <p:extLst>
      <p:ext uri="{BB962C8B-B14F-4D97-AF65-F5344CB8AC3E}">
        <p14:creationId xmlns:p14="http://schemas.microsoft.com/office/powerpoint/2010/main" val="2660459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22" presetClass="entr" presetSubtype="8" fill="hold" nodeType="withEffect">
                                  <p:stCondLst>
                                    <p:cond delay="0"/>
                                  </p:stCondLst>
                                  <p:childTnLst>
                                    <p:set>
                                      <p:cBhvr>
                                        <p:cTn id="21" dur="1" fill="hold">
                                          <p:stCondLst>
                                            <p:cond delay="0"/>
                                          </p:stCondLst>
                                        </p:cTn>
                                        <p:tgtEl>
                                          <p:spTgt spid="8194"/>
                                        </p:tgtEl>
                                        <p:attrNameLst>
                                          <p:attrName>style.visibility</p:attrName>
                                        </p:attrNameLst>
                                      </p:cBhvr>
                                      <p:to>
                                        <p:strVal val="visible"/>
                                      </p:to>
                                    </p:set>
                                    <p:animEffect transition="in" filter="wipe(left)">
                                      <p:cBhvr>
                                        <p:cTn id="22" dur="500"/>
                                        <p:tgtEl>
                                          <p:spTgt spid="81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par>
                                <p:cTn id="28" presetID="22" presetClass="entr" presetSubtype="8" fill="hold" nodeType="withEffect">
                                  <p:stCondLst>
                                    <p:cond delay="0"/>
                                  </p:stCondLst>
                                  <p:childTnLst>
                                    <p:set>
                                      <p:cBhvr>
                                        <p:cTn id="29" dur="1" fill="hold">
                                          <p:stCondLst>
                                            <p:cond delay="0"/>
                                          </p:stCondLst>
                                        </p:cTn>
                                        <p:tgtEl>
                                          <p:spTgt spid="7170"/>
                                        </p:tgtEl>
                                        <p:attrNameLst>
                                          <p:attrName>style.visibility</p:attrName>
                                        </p:attrNameLst>
                                      </p:cBhvr>
                                      <p:to>
                                        <p:strVal val="visible"/>
                                      </p:to>
                                    </p:set>
                                    <p:animEffect transition="in" filter="wipe(left)">
                                      <p:cBhvr>
                                        <p:cTn id="30" dur="500"/>
                                        <p:tgtEl>
                                          <p:spTgt spid="7170"/>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 grpId="0"/>
      <p:bldP spid="4" grpId="0"/>
      <p:bldP spid="5"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213">
            <a:extLst>
              <a:ext uri="{FF2B5EF4-FFF2-40B4-BE49-F238E27FC236}">
                <a16:creationId xmlns:a16="http://schemas.microsoft.com/office/drawing/2014/main" id="{230C1946-218C-41CC-9BE0-2D479DE53A81}"/>
              </a:ext>
            </a:extLst>
          </p:cNvPr>
          <p:cNvSpPr/>
          <p:nvPr/>
        </p:nvSpPr>
        <p:spPr bwMode="auto">
          <a:xfrm>
            <a:off x="108229" y="1311471"/>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95" name="Rectangle 94">
            <a:extLst>
              <a:ext uri="{FF2B5EF4-FFF2-40B4-BE49-F238E27FC236}">
                <a16:creationId xmlns:a16="http://schemas.microsoft.com/office/drawing/2014/main" id="{E0013ED0-11C8-41E5-8FA0-F37D5B904834}"/>
              </a:ext>
            </a:extLst>
          </p:cNvPr>
          <p:cNvSpPr/>
          <p:nvPr/>
        </p:nvSpPr>
        <p:spPr bwMode="auto">
          <a:xfrm>
            <a:off x="265371" y="2176049"/>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216" name="Rectangle 215">
            <a:extLst>
              <a:ext uri="{FF2B5EF4-FFF2-40B4-BE49-F238E27FC236}">
                <a16:creationId xmlns:a16="http://schemas.microsoft.com/office/drawing/2014/main" id="{5D688CAA-98BE-4818-BC04-250D4529BA32}"/>
              </a:ext>
            </a:extLst>
          </p:cNvPr>
          <p:cNvSpPr/>
          <p:nvPr/>
        </p:nvSpPr>
        <p:spPr bwMode="auto">
          <a:xfrm>
            <a:off x="7665561" y="1229834"/>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8263" y="457200"/>
            <a:ext cx="11018520" cy="492443"/>
          </a:xfrm>
        </p:spPr>
        <p:txBody>
          <a:bodyPr/>
          <a:lstStyle/>
          <a:p>
            <a:r>
              <a:rPr lang="en-US" dirty="0">
                <a:hlinkClick r:id="rId3"/>
              </a:rPr>
              <a:t>Detail: WVD Consent PaaS to Azure AD</a:t>
            </a:r>
          </a:p>
        </p:txBody>
      </p:sp>
      <p:grpSp>
        <p:nvGrpSpPr>
          <p:cNvPr id="232" name="Group 231">
            <a:extLst>
              <a:ext uri="{FF2B5EF4-FFF2-40B4-BE49-F238E27FC236}">
                <a16:creationId xmlns:a16="http://schemas.microsoft.com/office/drawing/2014/main" id="{D9EC75CB-6F2F-4748-BD77-BD89E222878B}"/>
              </a:ext>
            </a:extLst>
          </p:cNvPr>
          <p:cNvGrpSpPr/>
          <p:nvPr/>
        </p:nvGrpSpPr>
        <p:grpSpPr>
          <a:xfrm>
            <a:off x="2033075" y="2486681"/>
            <a:ext cx="1703068" cy="587682"/>
            <a:chOff x="4908037" y="3834996"/>
            <a:chExt cx="1703068" cy="587682"/>
          </a:xfrm>
        </p:grpSpPr>
        <p:sp>
          <p:nvSpPr>
            <p:cNvPr id="61" name="Rectangle: Rounded Corners 60">
              <a:extLst>
                <a:ext uri="{FF2B5EF4-FFF2-40B4-BE49-F238E27FC236}">
                  <a16:creationId xmlns:a16="http://schemas.microsoft.com/office/drawing/2014/main" id="{93D51946-5050-4042-8785-88DEC0F9E4F1}"/>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4" name="Rectangle: Rounded Corners 63">
              <a:extLst>
                <a:ext uri="{FF2B5EF4-FFF2-40B4-BE49-F238E27FC236}">
                  <a16:creationId xmlns:a16="http://schemas.microsoft.com/office/drawing/2014/main" id="{9B862FB1-642E-4262-A5AB-46BEDE91CB75}"/>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7" name="Rectangle: Rounded Corners 66">
              <a:extLst>
                <a:ext uri="{FF2B5EF4-FFF2-40B4-BE49-F238E27FC236}">
                  <a16:creationId xmlns:a16="http://schemas.microsoft.com/office/drawing/2014/main" id="{A3D942EE-6904-480E-AF1E-1ECFB008A75E}"/>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22" name="algorithm" title="Icon of a heartbeat">
              <a:extLst>
                <a:ext uri="{FF2B5EF4-FFF2-40B4-BE49-F238E27FC236}">
                  <a16:creationId xmlns:a16="http://schemas.microsoft.com/office/drawing/2014/main" id="{A386A57C-7722-43BD-A797-D2AD0EC1B7BF}"/>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FB7F5DA3-005D-443D-9B84-C3279597E295}"/>
              </a:ext>
            </a:extLst>
          </p:cNvPr>
          <p:cNvGrpSpPr/>
          <p:nvPr/>
        </p:nvGrpSpPr>
        <p:grpSpPr>
          <a:xfrm>
            <a:off x="2033075" y="3351646"/>
            <a:ext cx="1703068" cy="587682"/>
            <a:chOff x="4908037" y="4699961"/>
            <a:chExt cx="1703068" cy="587682"/>
          </a:xfrm>
        </p:grpSpPr>
        <p:sp>
          <p:nvSpPr>
            <p:cNvPr id="86" name="Rectangle: Rounded Corners 85">
              <a:extLst>
                <a:ext uri="{FF2B5EF4-FFF2-40B4-BE49-F238E27FC236}">
                  <a16:creationId xmlns:a16="http://schemas.microsoft.com/office/drawing/2014/main" id="{2EFB684F-6D9D-4F8D-A04B-BE0E6BAB37DE}"/>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4" name="Rectangle: Rounded Corners 83">
              <a:extLst>
                <a:ext uri="{FF2B5EF4-FFF2-40B4-BE49-F238E27FC236}">
                  <a16:creationId xmlns:a16="http://schemas.microsoft.com/office/drawing/2014/main" id="{66060BBC-47EC-4BD2-BFD9-3F30EBC3E786}"/>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 name="Rectangle: Rounded Corners 81">
              <a:extLst>
                <a:ext uri="{FF2B5EF4-FFF2-40B4-BE49-F238E27FC236}">
                  <a16:creationId xmlns:a16="http://schemas.microsoft.com/office/drawing/2014/main" id="{BFC3F49F-9BD5-4E6F-BE31-25B1F2FE6F95}"/>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20" name="Straight Connector 19">
              <a:extLst>
                <a:ext uri="{FF2B5EF4-FFF2-40B4-BE49-F238E27FC236}">
                  <a16:creationId xmlns:a16="http://schemas.microsoft.com/office/drawing/2014/main" id="{998B31BD-EEDB-42A8-82A4-1F723937CB87}"/>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AA9B6C2-68EF-497D-BC96-053D47C2955A}"/>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60E8FB0-5D20-4E55-BA83-ACADE0209D33}"/>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31" name="Rectangle 230">
            <a:extLst>
              <a:ext uri="{FF2B5EF4-FFF2-40B4-BE49-F238E27FC236}">
                <a16:creationId xmlns:a16="http://schemas.microsoft.com/office/drawing/2014/main" id="{DC0C38BD-AF5B-46F3-9AD9-1A7339AF8CD5}"/>
              </a:ext>
            </a:extLst>
          </p:cNvPr>
          <p:cNvSpPr/>
          <p:nvPr/>
        </p:nvSpPr>
        <p:spPr bwMode="auto">
          <a:xfrm>
            <a:off x="7934797" y="2080625"/>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98" name="Group 97">
            <a:extLst>
              <a:ext uri="{FF2B5EF4-FFF2-40B4-BE49-F238E27FC236}">
                <a16:creationId xmlns:a16="http://schemas.microsoft.com/office/drawing/2014/main" id="{87D40AEF-F721-4A5D-A3C1-1D69BB44DE95}"/>
              </a:ext>
            </a:extLst>
          </p:cNvPr>
          <p:cNvGrpSpPr/>
          <p:nvPr/>
        </p:nvGrpSpPr>
        <p:grpSpPr>
          <a:xfrm>
            <a:off x="7751329" y="1844590"/>
            <a:ext cx="378819" cy="378819"/>
            <a:chOff x="5564119" y="2081144"/>
            <a:chExt cx="501718" cy="501718"/>
          </a:xfrm>
        </p:grpSpPr>
        <p:sp>
          <p:nvSpPr>
            <p:cNvPr id="99" name="Diamond 98">
              <a:extLst>
                <a:ext uri="{FF2B5EF4-FFF2-40B4-BE49-F238E27FC236}">
                  <a16:creationId xmlns:a16="http://schemas.microsoft.com/office/drawing/2014/main" id="{F32C8660-5C77-49FD-8227-AADDEB57AF1E}"/>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0" name="Graphic 99">
              <a:extLst>
                <a:ext uri="{FF2B5EF4-FFF2-40B4-BE49-F238E27FC236}">
                  <a16:creationId xmlns:a16="http://schemas.microsoft.com/office/drawing/2014/main" id="{FB755D9F-3E8D-4F70-962C-5D617EB661E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64119" y="2081144"/>
              <a:ext cx="501718" cy="501718"/>
            </a:xfrm>
            <a:prstGeom prst="rect">
              <a:avLst/>
            </a:prstGeom>
          </p:spPr>
        </p:pic>
      </p:grpSp>
      <p:grpSp>
        <p:nvGrpSpPr>
          <p:cNvPr id="101" name="Group 100">
            <a:extLst>
              <a:ext uri="{FF2B5EF4-FFF2-40B4-BE49-F238E27FC236}">
                <a16:creationId xmlns:a16="http://schemas.microsoft.com/office/drawing/2014/main" id="{A0607F76-049B-4288-94EE-7549E37C750C}"/>
              </a:ext>
            </a:extLst>
          </p:cNvPr>
          <p:cNvGrpSpPr/>
          <p:nvPr/>
        </p:nvGrpSpPr>
        <p:grpSpPr>
          <a:xfrm>
            <a:off x="8204128" y="2439097"/>
            <a:ext cx="3406136" cy="587682"/>
            <a:chOff x="3519131" y="2542018"/>
            <a:chExt cx="3406136" cy="587682"/>
          </a:xfrm>
        </p:grpSpPr>
        <p:grpSp>
          <p:nvGrpSpPr>
            <p:cNvPr id="102" name="Group 101">
              <a:extLst>
                <a:ext uri="{FF2B5EF4-FFF2-40B4-BE49-F238E27FC236}">
                  <a16:creationId xmlns:a16="http://schemas.microsoft.com/office/drawing/2014/main" id="{35514106-8372-4CBC-8883-3F4AC98D9CC9}"/>
                </a:ext>
              </a:extLst>
            </p:cNvPr>
            <p:cNvGrpSpPr/>
            <p:nvPr/>
          </p:nvGrpSpPr>
          <p:grpSpPr>
            <a:xfrm>
              <a:off x="3519131" y="2542018"/>
              <a:ext cx="3334218" cy="498768"/>
              <a:chOff x="7837970" y="2542018"/>
              <a:chExt cx="3334218" cy="498768"/>
            </a:xfrm>
          </p:grpSpPr>
          <p:sp>
            <p:nvSpPr>
              <p:cNvPr id="109" name="Rectangle: Rounded Corners 108">
                <a:extLst>
                  <a:ext uri="{FF2B5EF4-FFF2-40B4-BE49-F238E27FC236}">
                    <a16:creationId xmlns:a16="http://schemas.microsoft.com/office/drawing/2014/main" id="{B575C826-2DFA-4215-9AB4-6DEF2519F3B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10" name="Rectangle: Rounded Corners 109">
                <a:extLst>
                  <a:ext uri="{FF2B5EF4-FFF2-40B4-BE49-F238E27FC236}">
                    <a16:creationId xmlns:a16="http://schemas.microsoft.com/office/drawing/2014/main" id="{B07632E5-D37A-4C15-872F-3DA77D8C585B}"/>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3" name="Group 102">
              <a:extLst>
                <a:ext uri="{FF2B5EF4-FFF2-40B4-BE49-F238E27FC236}">
                  <a16:creationId xmlns:a16="http://schemas.microsoft.com/office/drawing/2014/main" id="{C353C0F1-BE74-43AC-9AE5-7D463E2E5B46}"/>
                </a:ext>
              </a:extLst>
            </p:cNvPr>
            <p:cNvGrpSpPr/>
            <p:nvPr/>
          </p:nvGrpSpPr>
          <p:grpSpPr>
            <a:xfrm>
              <a:off x="3555090" y="2586475"/>
              <a:ext cx="3334218" cy="498768"/>
              <a:chOff x="7837970" y="2542018"/>
              <a:chExt cx="3334218" cy="498768"/>
            </a:xfrm>
          </p:grpSpPr>
          <p:sp>
            <p:nvSpPr>
              <p:cNvPr id="107" name="Rectangle: Rounded Corners 106">
                <a:extLst>
                  <a:ext uri="{FF2B5EF4-FFF2-40B4-BE49-F238E27FC236}">
                    <a16:creationId xmlns:a16="http://schemas.microsoft.com/office/drawing/2014/main" id="{601BD951-D49D-4690-ADCE-F3E01142F021}"/>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08" name="Rectangle: Rounded Corners 107">
                <a:extLst>
                  <a:ext uri="{FF2B5EF4-FFF2-40B4-BE49-F238E27FC236}">
                    <a16:creationId xmlns:a16="http://schemas.microsoft.com/office/drawing/2014/main" id="{B2DB825E-59BF-4879-A659-7855E887DD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04" name="Group 103">
              <a:extLst>
                <a:ext uri="{FF2B5EF4-FFF2-40B4-BE49-F238E27FC236}">
                  <a16:creationId xmlns:a16="http://schemas.microsoft.com/office/drawing/2014/main" id="{DBB91DCB-C345-4BFB-A769-69A929F83737}"/>
                </a:ext>
              </a:extLst>
            </p:cNvPr>
            <p:cNvGrpSpPr/>
            <p:nvPr/>
          </p:nvGrpSpPr>
          <p:grpSpPr>
            <a:xfrm>
              <a:off x="3591049" y="2630932"/>
              <a:ext cx="3334218" cy="498768"/>
              <a:chOff x="7837970" y="2542018"/>
              <a:chExt cx="3334218" cy="498768"/>
            </a:xfrm>
          </p:grpSpPr>
          <p:sp>
            <p:nvSpPr>
              <p:cNvPr id="105" name="Rectangle: Rounded Corners 104">
                <a:extLst>
                  <a:ext uri="{FF2B5EF4-FFF2-40B4-BE49-F238E27FC236}">
                    <a16:creationId xmlns:a16="http://schemas.microsoft.com/office/drawing/2014/main" id="{9AE1F4F3-92FF-4775-93E2-EFCDF54612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06" name="Rectangle: Rounded Corners 105">
                <a:extLst>
                  <a:ext uri="{FF2B5EF4-FFF2-40B4-BE49-F238E27FC236}">
                    <a16:creationId xmlns:a16="http://schemas.microsoft.com/office/drawing/2014/main" id="{0D7FCCB8-2F42-4664-A355-675DCC26007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129" name="desktop" title="a desktop PC">
            <a:extLst>
              <a:ext uri="{FF2B5EF4-FFF2-40B4-BE49-F238E27FC236}">
                <a16:creationId xmlns:a16="http://schemas.microsoft.com/office/drawing/2014/main" id="{D41659E9-26EF-47D1-9BAA-998A4BB8CA0B}"/>
              </a:ext>
            </a:extLst>
          </p:cNvPr>
          <p:cNvSpPr>
            <a:spLocks noChangeAspect="1" noEditPoints="1"/>
          </p:cNvSpPr>
          <p:nvPr/>
        </p:nvSpPr>
        <p:spPr bwMode="auto">
          <a:xfrm>
            <a:off x="9346923" y="2627382"/>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GenericApp_EB3B" title="Icon of an app window">
            <a:extLst>
              <a:ext uri="{FF2B5EF4-FFF2-40B4-BE49-F238E27FC236}">
                <a16:creationId xmlns:a16="http://schemas.microsoft.com/office/drawing/2014/main" id="{3921A350-D8D5-4AFB-B48A-3EF4A004D328}"/>
              </a:ext>
            </a:extLst>
          </p:cNvPr>
          <p:cNvSpPr>
            <a:spLocks noChangeAspect="1" noEditPoints="1"/>
          </p:cNvSpPr>
          <p:nvPr/>
        </p:nvSpPr>
        <p:spPr bwMode="auto">
          <a:xfrm>
            <a:off x="10978073" y="2637183"/>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37" name="Group 236">
            <a:extLst>
              <a:ext uri="{FF2B5EF4-FFF2-40B4-BE49-F238E27FC236}">
                <a16:creationId xmlns:a16="http://schemas.microsoft.com/office/drawing/2014/main" id="{3D7B5914-1EFE-4B72-8D4E-918FB926EC1E}"/>
              </a:ext>
            </a:extLst>
          </p:cNvPr>
          <p:cNvGrpSpPr/>
          <p:nvPr/>
        </p:nvGrpSpPr>
        <p:grpSpPr>
          <a:xfrm>
            <a:off x="9709783" y="2569679"/>
            <a:ext cx="1846543" cy="154356"/>
            <a:chOff x="9293160" y="2701454"/>
            <a:chExt cx="1846543" cy="154356"/>
          </a:xfrm>
        </p:grpSpPr>
        <p:sp>
          <p:nvSpPr>
            <p:cNvPr id="15" name="Oval 14">
              <a:extLst>
                <a:ext uri="{FF2B5EF4-FFF2-40B4-BE49-F238E27FC236}">
                  <a16:creationId xmlns:a16="http://schemas.microsoft.com/office/drawing/2014/main" id="{1B7AC4A2-8DED-41DA-9C62-BB4ECCDCCA2E}"/>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136" name="Oval 135">
              <a:extLst>
                <a:ext uri="{FF2B5EF4-FFF2-40B4-BE49-F238E27FC236}">
                  <a16:creationId xmlns:a16="http://schemas.microsoft.com/office/drawing/2014/main" id="{67AA548A-9B3D-48A9-B126-B8F2BE5B047E}"/>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sp>
        <p:nvSpPr>
          <p:cNvPr id="92" name="Rectangle: Rounded Corners 91">
            <a:extLst>
              <a:ext uri="{FF2B5EF4-FFF2-40B4-BE49-F238E27FC236}">
                <a16:creationId xmlns:a16="http://schemas.microsoft.com/office/drawing/2014/main" id="{581D2147-E458-49F3-B124-ABBAD4C31FF6}"/>
              </a:ext>
            </a:extLst>
          </p:cNvPr>
          <p:cNvSpPr/>
          <p:nvPr/>
        </p:nvSpPr>
        <p:spPr bwMode="auto">
          <a:xfrm>
            <a:off x="2131726" y="4314303"/>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168" name="Rectangle 167">
            <a:extLst>
              <a:ext uri="{FF2B5EF4-FFF2-40B4-BE49-F238E27FC236}">
                <a16:creationId xmlns:a16="http://schemas.microsoft.com/office/drawing/2014/main" id="{B8F7A9DB-ED38-49AD-9A41-553922F8F102}"/>
              </a:ext>
            </a:extLst>
          </p:cNvPr>
          <p:cNvSpPr/>
          <p:nvPr/>
        </p:nvSpPr>
        <p:spPr>
          <a:xfrm>
            <a:off x="11007343" y="2103100"/>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grpSp>
        <p:nvGrpSpPr>
          <p:cNvPr id="234" name="Group 233">
            <a:extLst>
              <a:ext uri="{FF2B5EF4-FFF2-40B4-BE49-F238E27FC236}">
                <a16:creationId xmlns:a16="http://schemas.microsoft.com/office/drawing/2014/main" id="{A6BC3DD4-9FF6-4648-B409-314F285D2AF4}"/>
              </a:ext>
            </a:extLst>
          </p:cNvPr>
          <p:cNvGrpSpPr/>
          <p:nvPr/>
        </p:nvGrpSpPr>
        <p:grpSpPr>
          <a:xfrm>
            <a:off x="330007" y="3351646"/>
            <a:ext cx="1703068" cy="587682"/>
            <a:chOff x="3204969" y="4699961"/>
            <a:chExt cx="1703068" cy="587682"/>
          </a:xfrm>
        </p:grpSpPr>
        <p:sp>
          <p:nvSpPr>
            <p:cNvPr id="85" name="Rectangle: Rounded Corners 84">
              <a:extLst>
                <a:ext uri="{FF2B5EF4-FFF2-40B4-BE49-F238E27FC236}">
                  <a16:creationId xmlns:a16="http://schemas.microsoft.com/office/drawing/2014/main" id="{C9A58DDA-78E7-4415-B7C9-5CADA9327A33}"/>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6927A983-7F75-4F64-AE9B-5FDF9B48CD5C}"/>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1" name="Rectangle: Rounded Corners 80">
              <a:extLst>
                <a:ext uri="{FF2B5EF4-FFF2-40B4-BE49-F238E27FC236}">
                  <a16:creationId xmlns:a16="http://schemas.microsoft.com/office/drawing/2014/main" id="{84C8F86F-86B7-4EB3-9691-EF1555E03196}"/>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123" name="Move_E7C2" title="Icon of four arrows pointing away from eachother">
              <a:extLst>
                <a:ext uri="{FF2B5EF4-FFF2-40B4-BE49-F238E27FC236}">
                  <a16:creationId xmlns:a16="http://schemas.microsoft.com/office/drawing/2014/main" id="{08DC845F-B8BC-48ED-A41F-D193EF2E9A74}"/>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B83ED090-1B7F-4DAA-9BC7-014F921AFF9C}"/>
              </a:ext>
            </a:extLst>
          </p:cNvPr>
          <p:cNvGrpSpPr/>
          <p:nvPr/>
        </p:nvGrpSpPr>
        <p:grpSpPr>
          <a:xfrm>
            <a:off x="330007" y="2486681"/>
            <a:ext cx="1703068" cy="587682"/>
            <a:chOff x="3204969" y="3834996"/>
            <a:chExt cx="1703068" cy="587682"/>
          </a:xfrm>
        </p:grpSpPr>
        <p:sp>
          <p:nvSpPr>
            <p:cNvPr id="60" name="Rectangle: Rounded Corners 59">
              <a:extLst>
                <a:ext uri="{FF2B5EF4-FFF2-40B4-BE49-F238E27FC236}">
                  <a16:creationId xmlns:a16="http://schemas.microsoft.com/office/drawing/2014/main" id="{B0022E61-0CC9-400E-AAC1-BF1FB393D202}"/>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9C18737F-3AC9-4681-9DAC-979D5D362490}"/>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66" name="Rectangle: Rounded Corners 65">
              <a:extLst>
                <a:ext uri="{FF2B5EF4-FFF2-40B4-BE49-F238E27FC236}">
                  <a16:creationId xmlns:a16="http://schemas.microsoft.com/office/drawing/2014/main" id="{2DE869CC-A42F-4C2A-8C78-05568C2E64A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121" name="globe_2" title="Icon of a sphere made of lines">
              <a:extLst>
                <a:ext uri="{FF2B5EF4-FFF2-40B4-BE49-F238E27FC236}">
                  <a16:creationId xmlns:a16="http://schemas.microsoft.com/office/drawing/2014/main" id="{9AAE3C1F-A705-4E31-8ADC-487E41511878}"/>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A959DBC4-E971-4957-ACDE-1027ECB6421B}"/>
              </a:ext>
            </a:extLst>
          </p:cNvPr>
          <p:cNvSpPr txBox="1"/>
          <p:nvPr/>
        </p:nvSpPr>
        <p:spPr>
          <a:xfrm>
            <a:off x="8018600" y="2103100"/>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1026" name="Picture 2">
            <a:extLst>
              <a:ext uri="{FF2B5EF4-FFF2-40B4-BE49-F238E27FC236}">
                <a16:creationId xmlns:a16="http://schemas.microsoft.com/office/drawing/2014/main" id="{C3A54A21-7919-4848-813D-4AF6E4FE1F5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63048" y="4322087"/>
            <a:ext cx="399616" cy="422236"/>
          </a:xfrm>
          <a:prstGeom prst="rect">
            <a:avLst/>
          </a:prstGeom>
          <a:noFill/>
        </p:spPr>
      </p:pic>
      <p:grpSp>
        <p:nvGrpSpPr>
          <p:cNvPr id="6" name="Group 5">
            <a:extLst>
              <a:ext uri="{FF2B5EF4-FFF2-40B4-BE49-F238E27FC236}">
                <a16:creationId xmlns:a16="http://schemas.microsoft.com/office/drawing/2014/main" id="{6AD2DDBC-0A8A-4980-9C42-F7AC32CA60B1}"/>
              </a:ext>
            </a:extLst>
          </p:cNvPr>
          <p:cNvGrpSpPr/>
          <p:nvPr/>
        </p:nvGrpSpPr>
        <p:grpSpPr>
          <a:xfrm>
            <a:off x="8204128" y="3251232"/>
            <a:ext cx="3406136" cy="587682"/>
            <a:chOff x="7787505" y="5258366"/>
            <a:chExt cx="3406136" cy="587682"/>
          </a:xfrm>
        </p:grpSpPr>
        <p:grpSp>
          <p:nvGrpSpPr>
            <p:cNvPr id="262" name="Group 261">
              <a:extLst>
                <a:ext uri="{FF2B5EF4-FFF2-40B4-BE49-F238E27FC236}">
                  <a16:creationId xmlns:a16="http://schemas.microsoft.com/office/drawing/2014/main" id="{3E34A0B1-A973-4887-AC1A-4E1A6D4A784C}"/>
                </a:ext>
              </a:extLst>
            </p:cNvPr>
            <p:cNvGrpSpPr/>
            <p:nvPr/>
          </p:nvGrpSpPr>
          <p:grpSpPr>
            <a:xfrm>
              <a:off x="7787505" y="5258366"/>
              <a:ext cx="3406136" cy="587682"/>
              <a:chOff x="3519131" y="2542018"/>
              <a:chExt cx="3406136" cy="587682"/>
            </a:xfrm>
          </p:grpSpPr>
          <p:grpSp>
            <p:nvGrpSpPr>
              <p:cNvPr id="263" name="Group 262">
                <a:extLst>
                  <a:ext uri="{FF2B5EF4-FFF2-40B4-BE49-F238E27FC236}">
                    <a16:creationId xmlns:a16="http://schemas.microsoft.com/office/drawing/2014/main" id="{41C92B93-9C4C-43F8-AB44-6319E9ACD0F6}"/>
                  </a:ext>
                </a:extLst>
              </p:cNvPr>
              <p:cNvGrpSpPr/>
              <p:nvPr/>
            </p:nvGrpSpPr>
            <p:grpSpPr>
              <a:xfrm>
                <a:off x="3519131" y="2542018"/>
                <a:ext cx="3334218" cy="498768"/>
                <a:chOff x="7837970" y="2542018"/>
                <a:chExt cx="3334218" cy="498768"/>
              </a:xfrm>
            </p:grpSpPr>
            <p:sp>
              <p:nvSpPr>
                <p:cNvPr id="270" name="Rectangle: Rounded Corners 269">
                  <a:extLst>
                    <a:ext uri="{FF2B5EF4-FFF2-40B4-BE49-F238E27FC236}">
                      <a16:creationId xmlns:a16="http://schemas.microsoft.com/office/drawing/2014/main" id="{E2A208D9-E72A-4FAD-8C91-B1766B8C58B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71" name="Rectangle: Rounded Corners 270">
                  <a:extLst>
                    <a:ext uri="{FF2B5EF4-FFF2-40B4-BE49-F238E27FC236}">
                      <a16:creationId xmlns:a16="http://schemas.microsoft.com/office/drawing/2014/main" id="{2783A69D-3DBE-4576-A34B-CCE915EE7B97}"/>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4" name="Group 263">
                <a:extLst>
                  <a:ext uri="{FF2B5EF4-FFF2-40B4-BE49-F238E27FC236}">
                    <a16:creationId xmlns:a16="http://schemas.microsoft.com/office/drawing/2014/main" id="{357FD795-752F-431F-B03E-1A0ECDC7E573}"/>
                  </a:ext>
                </a:extLst>
              </p:cNvPr>
              <p:cNvGrpSpPr/>
              <p:nvPr/>
            </p:nvGrpSpPr>
            <p:grpSpPr>
              <a:xfrm>
                <a:off x="3555090" y="2586475"/>
                <a:ext cx="3334218" cy="498768"/>
                <a:chOff x="7837970" y="2542018"/>
                <a:chExt cx="3334218" cy="498768"/>
              </a:xfrm>
            </p:grpSpPr>
            <p:sp>
              <p:nvSpPr>
                <p:cNvPr id="268" name="Rectangle: Rounded Corners 267">
                  <a:extLst>
                    <a:ext uri="{FF2B5EF4-FFF2-40B4-BE49-F238E27FC236}">
                      <a16:creationId xmlns:a16="http://schemas.microsoft.com/office/drawing/2014/main" id="{491CAA8A-AAB7-41D2-9B85-D875EBCE1A17}"/>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69" name="Rectangle: Rounded Corners 268">
                  <a:extLst>
                    <a:ext uri="{FF2B5EF4-FFF2-40B4-BE49-F238E27FC236}">
                      <a16:creationId xmlns:a16="http://schemas.microsoft.com/office/drawing/2014/main" id="{6328BF0B-DDE4-4A48-B8AA-C33CB1866644}"/>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265" name="Group 264">
                <a:extLst>
                  <a:ext uri="{FF2B5EF4-FFF2-40B4-BE49-F238E27FC236}">
                    <a16:creationId xmlns:a16="http://schemas.microsoft.com/office/drawing/2014/main" id="{18C3D9D8-1AE4-4DD3-9FFB-31237B574A4C}"/>
                  </a:ext>
                </a:extLst>
              </p:cNvPr>
              <p:cNvGrpSpPr/>
              <p:nvPr/>
            </p:nvGrpSpPr>
            <p:grpSpPr>
              <a:xfrm>
                <a:off x="3591049" y="2630932"/>
                <a:ext cx="3334218" cy="498768"/>
                <a:chOff x="7837970" y="2542018"/>
                <a:chExt cx="3334218" cy="498768"/>
              </a:xfrm>
            </p:grpSpPr>
            <p:sp>
              <p:nvSpPr>
                <p:cNvPr id="266" name="Rectangle: Rounded Corners 265">
                  <a:extLst>
                    <a:ext uri="{FF2B5EF4-FFF2-40B4-BE49-F238E27FC236}">
                      <a16:creationId xmlns:a16="http://schemas.microsoft.com/office/drawing/2014/main" id="{44BB51F4-D72C-4F9A-B8EC-BD880B024E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267" name="Rectangle: Rounded Corners 266">
                  <a:extLst>
                    <a:ext uri="{FF2B5EF4-FFF2-40B4-BE49-F238E27FC236}">
                      <a16:creationId xmlns:a16="http://schemas.microsoft.com/office/drawing/2014/main" id="{53898749-028B-4A9F-B1CD-52C6A6E6A37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272" name="Group 271">
              <a:extLst>
                <a:ext uri="{FF2B5EF4-FFF2-40B4-BE49-F238E27FC236}">
                  <a16:creationId xmlns:a16="http://schemas.microsoft.com/office/drawing/2014/main" id="{C05FD495-AF56-4AA8-BD07-3A1F37E949B4}"/>
                </a:ext>
              </a:extLst>
            </p:cNvPr>
            <p:cNvGrpSpPr/>
            <p:nvPr/>
          </p:nvGrpSpPr>
          <p:grpSpPr>
            <a:xfrm>
              <a:off x="8883843" y="5370593"/>
              <a:ext cx="378819" cy="378819"/>
              <a:chOff x="5564119" y="2081144"/>
              <a:chExt cx="501718" cy="501718"/>
            </a:xfrm>
          </p:grpSpPr>
          <p:sp>
            <p:nvSpPr>
              <p:cNvPr id="273" name="Diamond 272">
                <a:extLst>
                  <a:ext uri="{FF2B5EF4-FFF2-40B4-BE49-F238E27FC236}">
                    <a16:creationId xmlns:a16="http://schemas.microsoft.com/office/drawing/2014/main" id="{11E15E79-9203-4470-9651-030BD6547629}"/>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4" name="Graphic 273">
                <a:extLst>
                  <a:ext uri="{FF2B5EF4-FFF2-40B4-BE49-F238E27FC236}">
                    <a16:creationId xmlns:a16="http://schemas.microsoft.com/office/drawing/2014/main" id="{291793E1-BB34-42E5-B8A2-A38782BB2D1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64119" y="2081144"/>
                <a:ext cx="501718" cy="501718"/>
              </a:xfrm>
              <a:prstGeom prst="rect">
                <a:avLst/>
              </a:prstGeom>
            </p:spPr>
          </p:pic>
        </p:grpSp>
        <p:grpSp>
          <p:nvGrpSpPr>
            <p:cNvPr id="275" name="Group 274">
              <a:extLst>
                <a:ext uri="{FF2B5EF4-FFF2-40B4-BE49-F238E27FC236}">
                  <a16:creationId xmlns:a16="http://schemas.microsoft.com/office/drawing/2014/main" id="{CD536C59-5264-4920-8DEF-6DFF2E082496}"/>
                </a:ext>
              </a:extLst>
            </p:cNvPr>
            <p:cNvGrpSpPr/>
            <p:nvPr/>
          </p:nvGrpSpPr>
          <p:grpSpPr>
            <a:xfrm>
              <a:off x="10569241" y="5402721"/>
              <a:ext cx="396950" cy="355079"/>
              <a:chOff x="10633596" y="3514287"/>
              <a:chExt cx="396950" cy="355079"/>
            </a:xfrm>
          </p:grpSpPr>
          <p:sp>
            <p:nvSpPr>
              <p:cNvPr id="276" name="Hexagon 275">
                <a:extLst>
                  <a:ext uri="{FF2B5EF4-FFF2-40B4-BE49-F238E27FC236}">
                    <a16:creationId xmlns:a16="http://schemas.microsoft.com/office/drawing/2014/main" id="{03234B01-51DB-4C35-BFDC-9A14402CFCD4}"/>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277" name="Picture 276">
                <a:extLst>
                  <a:ext uri="{FF2B5EF4-FFF2-40B4-BE49-F238E27FC236}">
                    <a16:creationId xmlns:a16="http://schemas.microsoft.com/office/drawing/2014/main" id="{8E4E3080-00B6-459E-8817-8D482AF13B5C}"/>
                  </a:ext>
                </a:extLst>
              </p:cNvPr>
              <p:cNvPicPr>
                <a:picLocks noChangeAspect="1"/>
              </p:cNvPicPr>
              <p:nvPr/>
            </p:nvPicPr>
            <p:blipFill>
              <a:blip r:embed="rId7"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cxnSp>
        <p:nvCxnSpPr>
          <p:cNvPr id="5" name="Straight Arrow Connector 4">
            <a:extLst>
              <a:ext uri="{FF2B5EF4-FFF2-40B4-BE49-F238E27FC236}">
                <a16:creationId xmlns:a16="http://schemas.microsoft.com/office/drawing/2014/main" id="{8A107EAB-B0B0-42AD-B002-64FFE0764468}"/>
              </a:ext>
            </a:extLst>
          </p:cNvPr>
          <p:cNvCxnSpPr>
            <a:cxnSpLocks/>
            <a:endCxn id="100" idx="1"/>
          </p:cNvCxnSpPr>
          <p:nvPr/>
        </p:nvCxnSpPr>
        <p:spPr>
          <a:xfrm>
            <a:off x="3994610" y="2034000"/>
            <a:ext cx="3756719" cy="0"/>
          </a:xfrm>
          <a:prstGeom prst="straightConnector1">
            <a:avLst/>
          </a:prstGeom>
          <a:ln w="4762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8FE9CE2-4D7C-4479-BDF0-705FC3A5506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63048" y="4885762"/>
            <a:ext cx="5328032" cy="1746448"/>
          </a:xfrm>
          <a:prstGeom prst="rect">
            <a:avLst/>
          </a:prstGeom>
        </p:spPr>
      </p:pic>
      <p:sp>
        <p:nvSpPr>
          <p:cNvPr id="11" name="TextBox 10">
            <a:extLst>
              <a:ext uri="{FF2B5EF4-FFF2-40B4-BE49-F238E27FC236}">
                <a16:creationId xmlns:a16="http://schemas.microsoft.com/office/drawing/2014/main" id="{8550F04C-CE44-47D4-8C73-CCF7A0359AF7}"/>
              </a:ext>
            </a:extLst>
          </p:cNvPr>
          <p:cNvSpPr txBox="1"/>
          <p:nvPr/>
        </p:nvSpPr>
        <p:spPr>
          <a:xfrm>
            <a:off x="4062291" y="2363342"/>
            <a:ext cx="3465862" cy="213904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AD Global Admin grants Read access</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9"/>
              </a:rPr>
              <a:t>https://rdweb.wvd.microsoft.com/</a:t>
            </a:r>
            <a:endParaRPr kumimoji="0" lang="en-US" sz="11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Prerequisite so PaaS can read if a service principal exists and if groups exist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Accept in order (1 min between):</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 App</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Client App</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43610FEE-2DF8-4365-9814-FD189975B235}"/>
              </a:ext>
            </a:extLst>
          </p:cNvPr>
          <p:cNvSpPr/>
          <p:nvPr/>
        </p:nvSpPr>
        <p:spPr bwMode="auto">
          <a:xfrm>
            <a:off x="2934904" y="5881667"/>
            <a:ext cx="3910278" cy="605743"/>
          </a:xfrm>
          <a:prstGeom prst="ellipse">
            <a:avLst/>
          </a:prstGeom>
          <a:noFill/>
          <a:ln w="34925">
            <a:solidFill>
              <a:srgbClr val="FFB9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6495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left)">
                                      <p:cBhvr>
                                        <p:cTn id="7" dur="500"/>
                                        <p:tgtEl>
                                          <p:spTgt spid="2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wipe(left)">
                                      <p:cBhvr>
                                        <p:cTn id="10" dur="500"/>
                                        <p:tgtEl>
                                          <p:spTgt spid="95"/>
                                        </p:tgtEl>
                                      </p:cBhvr>
                                    </p:animEffect>
                                  </p:childTnLst>
                                </p:cTn>
                              </p:par>
                              <p:par>
                                <p:cTn id="11" presetID="22" presetClass="entr" presetSubtype="8" fill="hold" nodeType="withEffect">
                                  <p:stCondLst>
                                    <p:cond delay="0"/>
                                  </p:stCondLst>
                                  <p:childTnLst>
                                    <p:set>
                                      <p:cBhvr>
                                        <p:cTn id="12" dur="1" fill="hold">
                                          <p:stCondLst>
                                            <p:cond delay="0"/>
                                          </p:stCondLst>
                                        </p:cTn>
                                        <p:tgtEl>
                                          <p:spTgt spid="232"/>
                                        </p:tgtEl>
                                        <p:attrNameLst>
                                          <p:attrName>style.visibility</p:attrName>
                                        </p:attrNameLst>
                                      </p:cBhvr>
                                      <p:to>
                                        <p:strVal val="visible"/>
                                      </p:to>
                                    </p:set>
                                    <p:animEffect transition="in" filter="wipe(left)">
                                      <p:cBhvr>
                                        <p:cTn id="13" dur="500"/>
                                        <p:tgtEl>
                                          <p:spTgt spid="232"/>
                                        </p:tgtEl>
                                      </p:cBhvr>
                                    </p:animEffect>
                                  </p:childTnLst>
                                </p:cTn>
                              </p:par>
                              <p:par>
                                <p:cTn id="14" presetID="22" presetClass="entr" presetSubtype="8" fill="hold" nodeType="with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wipe(left)">
                                      <p:cBhvr>
                                        <p:cTn id="16" dur="500"/>
                                        <p:tgtEl>
                                          <p:spTgt spid="23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left)">
                                      <p:cBhvr>
                                        <p:cTn id="19" dur="500"/>
                                        <p:tgtEl>
                                          <p:spTgt spid="92"/>
                                        </p:tgtEl>
                                      </p:cBhvr>
                                    </p:animEffect>
                                  </p:childTnLst>
                                </p:cTn>
                              </p:par>
                              <p:par>
                                <p:cTn id="20" presetID="22" presetClass="entr" presetSubtype="8" fill="hold"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wipe(left)">
                                      <p:cBhvr>
                                        <p:cTn id="22" dur="500"/>
                                        <p:tgtEl>
                                          <p:spTgt spid="234"/>
                                        </p:tgtEl>
                                      </p:cBhvr>
                                    </p:animEffect>
                                  </p:childTnLst>
                                </p:cTn>
                              </p:par>
                              <p:par>
                                <p:cTn id="23" presetID="22" presetClass="entr" presetSubtype="8" fill="hold"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wipe(left)">
                                      <p:cBhvr>
                                        <p:cTn id="25" dur="500"/>
                                        <p:tgtEl>
                                          <p:spTgt spid="235"/>
                                        </p:tgtEl>
                                      </p:cBhvr>
                                    </p:animEffect>
                                  </p:childTnLst>
                                </p:cTn>
                              </p:par>
                              <p:par>
                                <p:cTn id="26" presetID="22" presetClass="entr" presetSubtype="8"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wipe(left)">
                                      <p:cBhvr>
                                        <p:cTn id="28" dur="500"/>
                                        <p:tgtEl>
                                          <p:spTgt spid="102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6"/>
                                        </p:tgtEl>
                                        <p:attrNameLst>
                                          <p:attrName>style.visibility</p:attrName>
                                        </p:attrNameLst>
                                      </p:cBhvr>
                                      <p:to>
                                        <p:strVal val="visible"/>
                                      </p:to>
                                    </p:set>
                                    <p:animEffect transition="in" filter="wipe(left)">
                                      <p:cBhvr>
                                        <p:cTn id="31" dur="500"/>
                                        <p:tgtEl>
                                          <p:spTgt spid="21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31"/>
                                        </p:tgtEl>
                                        <p:attrNameLst>
                                          <p:attrName>style.visibility</p:attrName>
                                        </p:attrNameLst>
                                      </p:cBhvr>
                                      <p:to>
                                        <p:strVal val="visible"/>
                                      </p:to>
                                    </p:set>
                                    <p:animEffect transition="in" filter="wipe(left)">
                                      <p:cBhvr>
                                        <p:cTn id="34" dur="500"/>
                                        <p:tgtEl>
                                          <p:spTgt spid="231"/>
                                        </p:tgtEl>
                                      </p:cBhvr>
                                    </p:animEffect>
                                  </p:childTnLst>
                                </p:cTn>
                              </p:par>
                              <p:par>
                                <p:cTn id="35" presetID="22" presetClass="entr" presetSubtype="8" fill="hold" nodeType="with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left)">
                                      <p:cBhvr>
                                        <p:cTn id="37" dur="500"/>
                                        <p:tgtEl>
                                          <p:spTgt spid="98"/>
                                        </p:tgtEl>
                                      </p:cBhvr>
                                    </p:animEffect>
                                  </p:childTnLst>
                                </p:cTn>
                              </p:par>
                              <p:par>
                                <p:cTn id="38" presetID="22" presetClass="entr" presetSubtype="8" fill="hold"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500"/>
                                        <p:tgtEl>
                                          <p:spTgt spid="10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animEffect transition="in" filter="wipe(left)">
                                      <p:cBhvr>
                                        <p:cTn id="43" dur="500"/>
                                        <p:tgtEl>
                                          <p:spTgt spid="1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wipe(left)">
                                      <p:cBhvr>
                                        <p:cTn id="46" dur="500"/>
                                        <p:tgtEl>
                                          <p:spTgt spid="130"/>
                                        </p:tgtEl>
                                      </p:cBhvr>
                                    </p:animEffect>
                                  </p:childTnLst>
                                </p:cTn>
                              </p:par>
                              <p:par>
                                <p:cTn id="47" presetID="22" presetClass="entr" presetSubtype="8" fill="hold" nodeType="withEffect">
                                  <p:stCondLst>
                                    <p:cond delay="0"/>
                                  </p:stCondLst>
                                  <p:childTnLst>
                                    <p:set>
                                      <p:cBhvr>
                                        <p:cTn id="48" dur="1" fill="hold">
                                          <p:stCondLst>
                                            <p:cond delay="0"/>
                                          </p:stCondLst>
                                        </p:cTn>
                                        <p:tgtEl>
                                          <p:spTgt spid="237"/>
                                        </p:tgtEl>
                                        <p:attrNameLst>
                                          <p:attrName>style.visibility</p:attrName>
                                        </p:attrNameLst>
                                      </p:cBhvr>
                                      <p:to>
                                        <p:strVal val="visible"/>
                                      </p:to>
                                    </p:set>
                                    <p:animEffect transition="in" filter="wipe(left)">
                                      <p:cBhvr>
                                        <p:cTn id="49" dur="500"/>
                                        <p:tgtEl>
                                          <p:spTgt spid="23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wipe(left)">
                                      <p:cBhvr>
                                        <p:cTn id="52" dur="500"/>
                                        <p:tgtEl>
                                          <p:spTgt spid="16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par>
                                <p:cTn id="56" presetID="22" presetClass="entr" presetSubtype="8"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par>
                                <p:cTn id="59" presetID="22" presetClass="entr" presetSubtype="8"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left)">
                                      <p:cBhvr>
                                        <p:cTn id="69" dur="500"/>
                                        <p:tgtEl>
                                          <p:spTgt spid="1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left)">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95" grpId="0" animBg="1"/>
      <p:bldP spid="216" grpId="0" animBg="1"/>
      <p:bldP spid="231" grpId="0" animBg="1"/>
      <p:bldP spid="129" grpId="0" animBg="1"/>
      <p:bldP spid="130" grpId="0" animBg="1"/>
      <p:bldP spid="92" grpId="0"/>
      <p:bldP spid="168" grpId="0"/>
      <p:bldP spid="3" grpId="0"/>
      <p:bldP spid="11" grpId="0"/>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6A30-25CE-41BC-A1DC-D795D91E828C}"/>
              </a:ext>
            </a:extLst>
          </p:cNvPr>
          <p:cNvSpPr>
            <a:spLocks noGrp="1"/>
          </p:cNvSpPr>
          <p:nvPr>
            <p:ph type="title"/>
          </p:nvPr>
        </p:nvSpPr>
        <p:spPr/>
        <p:txBody>
          <a:bodyPr/>
          <a:lstStyle/>
          <a:p>
            <a:r>
              <a:rPr lang="en-US" dirty="0"/>
              <a:t>When Consenting…</a:t>
            </a:r>
          </a:p>
        </p:txBody>
      </p:sp>
      <p:pic>
        <p:nvPicPr>
          <p:cNvPr id="3" name="Picture 2">
            <a:extLst>
              <a:ext uri="{FF2B5EF4-FFF2-40B4-BE49-F238E27FC236}">
                <a16:creationId xmlns:a16="http://schemas.microsoft.com/office/drawing/2014/main" id="{B79DA79A-F6C2-498C-A15E-588319D78A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64510" y="1366878"/>
            <a:ext cx="3317294" cy="3002899"/>
          </a:xfrm>
          <a:prstGeom prst="rect">
            <a:avLst/>
          </a:prstGeom>
        </p:spPr>
      </p:pic>
      <p:pic>
        <p:nvPicPr>
          <p:cNvPr id="5" name="Picture 4">
            <a:extLst>
              <a:ext uri="{FF2B5EF4-FFF2-40B4-BE49-F238E27FC236}">
                <a16:creationId xmlns:a16="http://schemas.microsoft.com/office/drawing/2014/main" id="{042F24FA-2CED-44D7-9D85-1E247E5A8252}"/>
              </a:ext>
            </a:extLst>
          </p:cNvPr>
          <p:cNvPicPr>
            <a:picLocks noChangeAspect="1"/>
          </p:cNvPicPr>
          <p:nvPr/>
        </p:nvPicPr>
        <p:blipFill>
          <a:blip r:embed="rId3"/>
          <a:stretch>
            <a:fillRect/>
          </a:stretch>
        </p:blipFill>
        <p:spPr>
          <a:xfrm>
            <a:off x="300542" y="1366878"/>
            <a:ext cx="3541695" cy="4416578"/>
          </a:xfrm>
          <a:prstGeom prst="rect">
            <a:avLst/>
          </a:prstGeom>
        </p:spPr>
      </p:pic>
      <p:sp>
        <p:nvSpPr>
          <p:cNvPr id="6" name="TextBox 5">
            <a:extLst>
              <a:ext uri="{FF2B5EF4-FFF2-40B4-BE49-F238E27FC236}">
                <a16:creationId xmlns:a16="http://schemas.microsoft.com/office/drawing/2014/main" id="{05A2E4EC-76E1-4821-9CEE-67E07E24CD0B}"/>
              </a:ext>
            </a:extLst>
          </p:cNvPr>
          <p:cNvSpPr txBox="1"/>
          <p:nvPr/>
        </p:nvSpPr>
        <p:spPr>
          <a:xfrm>
            <a:off x="7508631" y="1351473"/>
            <a:ext cx="4475284" cy="44319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Rights granted to WVD built to allow PaaS service to Read AAD</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Query to find &amp; validate users</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WVD service is not granted Admin access to AAD</a:t>
            </a:r>
          </a:p>
          <a:p>
            <a:pPr marL="342900" indent="-342900" algn="l">
              <a:buFont typeface="Arial" panose="020B0604020202020204" pitchFamily="34" charset="0"/>
              <a:buChar char="•"/>
            </a:pPr>
            <a:r>
              <a:rPr lang="en-US" sz="2400" dirty="0">
                <a:gradFill>
                  <a:gsLst>
                    <a:gs pos="2917">
                      <a:schemeClr val="tx1"/>
                    </a:gs>
                    <a:gs pos="30000">
                      <a:schemeClr val="tx1"/>
                    </a:gs>
                  </a:gsLst>
                  <a:lin ang="5400000" scaled="0"/>
                </a:gradFill>
              </a:rPr>
              <a:t>Admin consents for AAD as a whole</a:t>
            </a: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Service principal object is created in Azure AD tenant and assigned the permissions that the administrator granted</a:t>
            </a:r>
          </a:p>
        </p:txBody>
      </p:sp>
    </p:spTree>
    <p:extLst>
      <p:ext uri="{BB962C8B-B14F-4D97-AF65-F5344CB8AC3E}">
        <p14:creationId xmlns:p14="http://schemas.microsoft.com/office/powerpoint/2010/main" val="40094234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ilhouette&#10;&#10;Description automatically generated">
            <a:extLst>
              <a:ext uri="{FF2B5EF4-FFF2-40B4-BE49-F238E27FC236}">
                <a16:creationId xmlns:a16="http://schemas.microsoft.com/office/drawing/2014/main" id="{3992F1AC-5DFE-4DAF-B01D-7DE1D967926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3287" y="-263561"/>
            <a:ext cx="6907070" cy="6907070"/>
          </a:xfrm>
          <a:prstGeom prst="rect">
            <a:avLst/>
          </a:prstGeom>
        </p:spPr>
      </p:pic>
      <p:grpSp>
        <p:nvGrpSpPr>
          <p:cNvPr id="25" name="Group 24"/>
          <p:cNvGrpSpPr/>
          <p:nvPr/>
        </p:nvGrpSpPr>
        <p:grpSpPr>
          <a:xfrm>
            <a:off x="7661224" y="1147449"/>
            <a:ext cx="3980706" cy="3056273"/>
            <a:chOff x="7814845" y="1169962"/>
            <a:chExt cx="4060527" cy="3117558"/>
          </a:xfrm>
        </p:grpSpPr>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5051" y="2875615"/>
              <a:ext cx="2104829" cy="1411905"/>
            </a:xfrm>
            <a:prstGeom prst="rect">
              <a:avLst/>
            </a:prstGeom>
            <a:noFill/>
            <a:ln>
              <a:noFill/>
            </a:ln>
          </p:spPr>
        </p:pic>
        <p:sp>
          <p:nvSpPr>
            <p:cNvPr id="118" name="Oval 117"/>
            <p:cNvSpPr/>
            <p:nvPr/>
          </p:nvSpPr>
          <p:spPr bwMode="auto">
            <a:xfrm>
              <a:off x="7814845" y="1385290"/>
              <a:ext cx="609599" cy="60959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3</a:t>
              </a:r>
            </a:p>
          </p:txBody>
        </p:sp>
        <p:sp>
          <p:nvSpPr>
            <p:cNvPr id="121" name="TextBox 31"/>
            <p:cNvSpPr txBox="1">
              <a:spLocks noChangeArrowheads="1"/>
            </p:cNvSpPr>
            <p:nvPr/>
          </p:nvSpPr>
          <p:spPr bwMode="auto">
            <a:xfrm>
              <a:off x="8119645" y="1169962"/>
              <a:ext cx="3755727" cy="760471"/>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User sees Windows Desktop or Individual Applications </a:t>
              </a:r>
              <a:r>
                <a:rPr kumimoji="0" lang="en-US" sz="1568" b="0" i="0" u="none" strike="noStrike" kern="1200" cap="none" spc="0" normalizeH="0" baseline="0" noProof="0" dirty="0">
                  <a:ln>
                    <a:noFill/>
                  </a:ln>
                  <a:solidFill>
                    <a:srgbClr val="1A1A1A"/>
                  </a:solidFill>
                  <a:effectLst/>
                  <a:uLnTx/>
                  <a:uFillTx/>
                  <a:latin typeface="Segoe UI"/>
                  <a:ea typeface="+mn-ea"/>
                  <a:cs typeface="+mn-cs"/>
                </a:rPr>
                <a:t>(Memory/CPU/Disk space </a:t>
              </a:r>
              <a:r>
                <a:rPr kumimoji="0" lang="en-US" sz="1568" b="1" i="0" u="none" strike="noStrike" kern="1200" cap="none" spc="0" normalizeH="0" baseline="0" noProof="0" dirty="0">
                  <a:ln>
                    <a:noFill/>
                  </a:ln>
                  <a:solidFill>
                    <a:srgbClr val="1A1A1A"/>
                  </a:solidFill>
                  <a:effectLst/>
                  <a:uLnTx/>
                  <a:uFillTx/>
                  <a:latin typeface="Segoe UI"/>
                  <a:ea typeface="+mn-ea"/>
                  <a:cs typeface="+mn-cs"/>
                </a:rPr>
                <a:t>NOT</a:t>
              </a:r>
              <a:r>
                <a:rPr kumimoji="0" lang="en-US" sz="1568" b="0" i="0" u="none" strike="noStrike" kern="1200" cap="none" spc="0" normalizeH="0" baseline="0" noProof="0" dirty="0">
                  <a:ln>
                    <a:noFill/>
                  </a:ln>
                  <a:solidFill>
                    <a:srgbClr val="1A1A1A"/>
                  </a:solidFill>
                  <a:effectLst/>
                  <a:uLnTx/>
                  <a:uFillTx/>
                  <a:latin typeface="Segoe UI"/>
                  <a:ea typeface="+mn-ea"/>
                  <a:cs typeface="+mn-cs"/>
                </a:rPr>
                <a:t> consumed here)</a:t>
              </a:r>
            </a:p>
          </p:txBody>
        </p:sp>
        <p:cxnSp>
          <p:nvCxnSpPr>
            <p:cNvPr id="124" name="Straight Arrow Connector 123"/>
            <p:cNvCxnSpPr/>
            <p:nvPr/>
          </p:nvCxnSpPr>
          <p:spPr>
            <a:xfrm flipV="1">
              <a:off x="9817699" y="2563225"/>
              <a:ext cx="0" cy="243895"/>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Right Arrow 14"/>
          <p:cNvSpPr/>
          <p:nvPr/>
        </p:nvSpPr>
        <p:spPr bwMode="auto">
          <a:xfrm>
            <a:off x="5477220" y="3609923"/>
            <a:ext cx="3756268" cy="851411"/>
          </a:xfrm>
          <a:prstGeom prst="rightArrow">
            <a:avLst/>
          </a:prstGeom>
          <a:solidFill>
            <a:schemeClr val="bg1">
              <a:lumMod val="65000"/>
              <a:lumOff val="3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431761" y="224868"/>
            <a:ext cx="11018520" cy="553998"/>
          </a:xfrm>
        </p:spPr>
        <p:txBody>
          <a:bodyPr/>
          <a:lstStyle/>
          <a:p>
            <a:r>
              <a:rPr lang="en-US" dirty="0">
                <a:solidFill>
                  <a:schemeClr val="tx1"/>
                </a:solidFill>
              </a:rPr>
              <a:t>WVD – Remote Apps &amp; Remote Desktop Concepts</a:t>
            </a:r>
          </a:p>
        </p:txBody>
      </p:sp>
      <p:sp>
        <p:nvSpPr>
          <p:cNvPr id="68" name="Rectangle 67"/>
          <p:cNvSpPr/>
          <p:nvPr/>
        </p:nvSpPr>
        <p:spPr bwMode="auto">
          <a:xfrm>
            <a:off x="198491" y="2668445"/>
            <a:ext cx="2953605" cy="11978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pitchFamily="-84" charset="0"/>
                <a:ea typeface="+mn-ea"/>
                <a:cs typeface="+mn-cs"/>
              </a:rPr>
              <a:t>WVD Systems</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pitchFamily="-84" charset="0"/>
                <a:ea typeface="+mn-ea"/>
                <a:cs typeface="+mn-cs"/>
              </a:rPr>
              <a:t>&amp; Services</a:t>
            </a:r>
          </a:p>
        </p:txBody>
      </p:sp>
      <p:sp>
        <p:nvSpPr>
          <p:cNvPr id="69" name="Freeform 8"/>
          <p:cNvSpPr>
            <a:spLocks noEditPoints="1"/>
          </p:cNvSpPr>
          <p:nvPr/>
        </p:nvSpPr>
        <p:spPr bwMode="auto">
          <a:xfrm>
            <a:off x="9084082" y="2752425"/>
            <a:ext cx="2659706" cy="1849581"/>
          </a:xfrm>
          <a:custGeom>
            <a:avLst/>
            <a:gdLst>
              <a:gd name="T0" fmla="*/ 769 w 1786"/>
              <a:gd name="T1" fmla="*/ 1086 h 1242"/>
              <a:gd name="T2" fmla="*/ 746 w 1786"/>
              <a:gd name="T3" fmla="*/ 1097 h 1242"/>
              <a:gd name="T4" fmla="*/ 743 w 1786"/>
              <a:gd name="T5" fmla="*/ 1099 h 1242"/>
              <a:gd name="T6" fmla="*/ 732 w 1786"/>
              <a:gd name="T7" fmla="*/ 1121 h 1242"/>
              <a:gd name="T8" fmla="*/ 718 w 1786"/>
              <a:gd name="T9" fmla="*/ 1162 h 1242"/>
              <a:gd name="T10" fmla="*/ 742 w 1786"/>
              <a:gd name="T11" fmla="*/ 1171 h 1242"/>
              <a:gd name="T12" fmla="*/ 785 w 1786"/>
              <a:gd name="T13" fmla="*/ 1171 h 1242"/>
              <a:gd name="T14" fmla="*/ 867 w 1786"/>
              <a:gd name="T15" fmla="*/ 1171 h 1242"/>
              <a:gd name="T16" fmla="*/ 1019 w 1786"/>
              <a:gd name="T17" fmla="*/ 1171 h 1242"/>
              <a:gd name="T18" fmla="*/ 1046 w 1786"/>
              <a:gd name="T19" fmla="*/ 1156 h 1242"/>
              <a:gd name="T20" fmla="*/ 1044 w 1786"/>
              <a:gd name="T21" fmla="*/ 1152 h 1242"/>
              <a:gd name="T22" fmla="*/ 1032 w 1786"/>
              <a:gd name="T23" fmla="*/ 1130 h 1242"/>
              <a:gd name="T24" fmla="*/ 1011 w 1786"/>
              <a:gd name="T25" fmla="*/ 1093 h 1242"/>
              <a:gd name="T26" fmla="*/ 1001 w 1786"/>
              <a:gd name="T27" fmla="*/ 1087 h 1242"/>
              <a:gd name="T28" fmla="*/ 990 w 1786"/>
              <a:gd name="T29" fmla="*/ 1086 h 1242"/>
              <a:gd name="T30" fmla="*/ 249 w 1786"/>
              <a:gd name="T31" fmla="*/ 51 h 1242"/>
              <a:gd name="T32" fmla="*/ 212 w 1786"/>
              <a:gd name="T33" fmla="*/ 74 h 1242"/>
              <a:gd name="T34" fmla="*/ 210 w 1786"/>
              <a:gd name="T35" fmla="*/ 964 h 1242"/>
              <a:gd name="T36" fmla="*/ 242 w 1786"/>
              <a:gd name="T37" fmla="*/ 964 h 1242"/>
              <a:gd name="T38" fmla="*/ 319 w 1786"/>
              <a:gd name="T39" fmla="*/ 964 h 1242"/>
              <a:gd name="T40" fmla="*/ 421 w 1786"/>
              <a:gd name="T41" fmla="*/ 964 h 1242"/>
              <a:gd name="T42" fmla="*/ 711 w 1786"/>
              <a:gd name="T43" fmla="*/ 964 h 1242"/>
              <a:gd name="T44" fmla="*/ 972 w 1786"/>
              <a:gd name="T45" fmla="*/ 964 h 1242"/>
              <a:gd name="T46" fmla="*/ 1583 w 1786"/>
              <a:gd name="T47" fmla="*/ 964 h 1242"/>
              <a:gd name="T48" fmla="*/ 1572 w 1786"/>
              <a:gd name="T49" fmla="*/ 62 h 1242"/>
              <a:gd name="T50" fmla="*/ 1543 w 1786"/>
              <a:gd name="T51" fmla="*/ 51 h 1242"/>
              <a:gd name="T52" fmla="*/ 1364 w 1786"/>
              <a:gd name="T53" fmla="*/ 51 h 1242"/>
              <a:gd name="T54" fmla="*/ 712 w 1786"/>
              <a:gd name="T55" fmla="*/ 0 h 1242"/>
              <a:gd name="T56" fmla="*/ 966 w 1786"/>
              <a:gd name="T57" fmla="*/ 0 h 1242"/>
              <a:gd name="T58" fmla="*/ 1560 w 1786"/>
              <a:gd name="T59" fmla="*/ 0 h 1242"/>
              <a:gd name="T60" fmla="*/ 1623 w 1786"/>
              <a:gd name="T61" fmla="*/ 31 h 1242"/>
              <a:gd name="T62" fmla="*/ 1638 w 1786"/>
              <a:gd name="T63" fmla="*/ 75 h 1242"/>
              <a:gd name="T64" fmla="*/ 1638 w 1786"/>
              <a:gd name="T65" fmla="*/ 202 h 1242"/>
              <a:gd name="T66" fmla="*/ 1638 w 1786"/>
              <a:gd name="T67" fmla="*/ 375 h 1242"/>
              <a:gd name="T68" fmla="*/ 1638 w 1786"/>
              <a:gd name="T69" fmla="*/ 577 h 1242"/>
              <a:gd name="T70" fmla="*/ 1638 w 1786"/>
              <a:gd name="T71" fmla="*/ 852 h 1242"/>
              <a:gd name="T72" fmla="*/ 1783 w 1786"/>
              <a:gd name="T73" fmla="*/ 1173 h 1242"/>
              <a:gd name="T74" fmla="*/ 1740 w 1786"/>
              <a:gd name="T75" fmla="*/ 1230 h 1242"/>
              <a:gd name="T76" fmla="*/ 1693 w 1786"/>
              <a:gd name="T77" fmla="*/ 1242 h 1242"/>
              <a:gd name="T78" fmla="*/ 1689 w 1786"/>
              <a:gd name="T79" fmla="*/ 1242 h 1242"/>
              <a:gd name="T80" fmla="*/ 1673 w 1786"/>
              <a:gd name="T81" fmla="*/ 1242 h 1242"/>
              <a:gd name="T82" fmla="*/ 1634 w 1786"/>
              <a:gd name="T83" fmla="*/ 1242 h 1242"/>
              <a:gd name="T84" fmla="*/ 1493 w 1786"/>
              <a:gd name="T85" fmla="*/ 1242 h 1242"/>
              <a:gd name="T86" fmla="*/ 1219 w 1786"/>
              <a:gd name="T87" fmla="*/ 1242 h 1242"/>
              <a:gd name="T88" fmla="*/ 973 w 1786"/>
              <a:gd name="T89" fmla="*/ 1242 h 1242"/>
              <a:gd name="T90" fmla="*/ 652 w 1786"/>
              <a:gd name="T91" fmla="*/ 1242 h 1242"/>
              <a:gd name="T92" fmla="*/ 249 w 1786"/>
              <a:gd name="T93" fmla="*/ 1242 h 1242"/>
              <a:gd name="T94" fmla="*/ 47 w 1786"/>
              <a:gd name="T95" fmla="*/ 1230 h 1242"/>
              <a:gd name="T96" fmla="*/ 4 w 1786"/>
              <a:gd name="T97" fmla="*/ 1173 h 1242"/>
              <a:gd name="T98" fmla="*/ 2 w 1786"/>
              <a:gd name="T99" fmla="*/ 1149 h 1242"/>
              <a:gd name="T100" fmla="*/ 7 w 1786"/>
              <a:gd name="T101" fmla="*/ 1141 h 1242"/>
              <a:gd name="T102" fmla="*/ 28 w 1786"/>
              <a:gd name="T103" fmla="*/ 1114 h 1242"/>
              <a:gd name="T104" fmla="*/ 74 w 1786"/>
              <a:gd name="T105" fmla="*/ 1059 h 1242"/>
              <a:gd name="T106" fmla="*/ 151 w 1786"/>
              <a:gd name="T107" fmla="*/ 964 h 1242"/>
              <a:gd name="T108" fmla="*/ 165 w 1786"/>
              <a:gd name="T109" fmla="*/ 31 h 1242"/>
              <a:gd name="T110" fmla="*/ 227 w 1786"/>
              <a:gd name="T111" fmla="*/ 0 h 1242"/>
              <a:gd name="T112" fmla="*/ 234 w 1786"/>
              <a:gd name="T113" fmla="*/ 0 h 1242"/>
              <a:gd name="T114" fmla="*/ 258 w 1786"/>
              <a:gd name="T115" fmla="*/ 0 h 1242"/>
              <a:gd name="T116" fmla="*/ 332 w 1786"/>
              <a:gd name="T117" fmla="*/ 0 h 1242"/>
              <a:gd name="T118" fmla="*/ 431 w 1786"/>
              <a:gd name="T119" fmla="*/ 0 h 1242"/>
              <a:gd name="T120" fmla="*/ 644 w 1786"/>
              <a:gd name="T121" fmla="*/ 0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6" h="1242">
                <a:moveTo>
                  <a:pt x="990" y="1086"/>
                </a:moveTo>
                <a:lnTo>
                  <a:pt x="989" y="1086"/>
                </a:lnTo>
                <a:lnTo>
                  <a:pt x="769" y="1086"/>
                </a:lnTo>
                <a:lnTo>
                  <a:pt x="757" y="1087"/>
                </a:lnTo>
                <a:lnTo>
                  <a:pt x="749" y="1091"/>
                </a:lnTo>
                <a:lnTo>
                  <a:pt x="746" y="1097"/>
                </a:lnTo>
                <a:lnTo>
                  <a:pt x="746" y="1097"/>
                </a:lnTo>
                <a:lnTo>
                  <a:pt x="745" y="1097"/>
                </a:lnTo>
                <a:lnTo>
                  <a:pt x="743" y="1099"/>
                </a:lnTo>
                <a:lnTo>
                  <a:pt x="742" y="1103"/>
                </a:lnTo>
                <a:lnTo>
                  <a:pt x="738" y="1110"/>
                </a:lnTo>
                <a:lnTo>
                  <a:pt x="732" y="1121"/>
                </a:lnTo>
                <a:lnTo>
                  <a:pt x="724" y="1136"/>
                </a:lnTo>
                <a:lnTo>
                  <a:pt x="714" y="1156"/>
                </a:lnTo>
                <a:lnTo>
                  <a:pt x="718" y="1162"/>
                </a:lnTo>
                <a:lnTo>
                  <a:pt x="727" y="1168"/>
                </a:lnTo>
                <a:lnTo>
                  <a:pt x="741" y="1171"/>
                </a:lnTo>
                <a:lnTo>
                  <a:pt x="742" y="1171"/>
                </a:lnTo>
                <a:lnTo>
                  <a:pt x="742" y="1171"/>
                </a:lnTo>
                <a:lnTo>
                  <a:pt x="745" y="1171"/>
                </a:lnTo>
                <a:lnTo>
                  <a:pt x="785" y="1171"/>
                </a:lnTo>
                <a:lnTo>
                  <a:pt x="806" y="1171"/>
                </a:lnTo>
                <a:lnTo>
                  <a:pt x="833" y="1171"/>
                </a:lnTo>
                <a:lnTo>
                  <a:pt x="867" y="1171"/>
                </a:lnTo>
                <a:lnTo>
                  <a:pt x="908" y="1171"/>
                </a:lnTo>
                <a:lnTo>
                  <a:pt x="960" y="1171"/>
                </a:lnTo>
                <a:lnTo>
                  <a:pt x="1019" y="1171"/>
                </a:lnTo>
                <a:lnTo>
                  <a:pt x="1032" y="1168"/>
                </a:lnTo>
                <a:lnTo>
                  <a:pt x="1042" y="1162"/>
                </a:lnTo>
                <a:lnTo>
                  <a:pt x="1046" y="1156"/>
                </a:lnTo>
                <a:lnTo>
                  <a:pt x="1046" y="1156"/>
                </a:lnTo>
                <a:lnTo>
                  <a:pt x="1046" y="1154"/>
                </a:lnTo>
                <a:lnTo>
                  <a:pt x="1044" y="1152"/>
                </a:lnTo>
                <a:lnTo>
                  <a:pt x="1042" y="1148"/>
                </a:lnTo>
                <a:lnTo>
                  <a:pt x="1037" y="1141"/>
                </a:lnTo>
                <a:lnTo>
                  <a:pt x="1032" y="1130"/>
                </a:lnTo>
                <a:lnTo>
                  <a:pt x="1023" y="1115"/>
                </a:lnTo>
                <a:lnTo>
                  <a:pt x="1012" y="1097"/>
                </a:lnTo>
                <a:lnTo>
                  <a:pt x="1011" y="1093"/>
                </a:lnTo>
                <a:lnTo>
                  <a:pt x="1009" y="1091"/>
                </a:lnTo>
                <a:lnTo>
                  <a:pt x="1005" y="1089"/>
                </a:lnTo>
                <a:lnTo>
                  <a:pt x="1001" y="1087"/>
                </a:lnTo>
                <a:lnTo>
                  <a:pt x="996" y="1086"/>
                </a:lnTo>
                <a:lnTo>
                  <a:pt x="990" y="1086"/>
                </a:lnTo>
                <a:lnTo>
                  <a:pt x="990" y="1086"/>
                </a:lnTo>
                <a:close/>
                <a:moveTo>
                  <a:pt x="1322" y="51"/>
                </a:moveTo>
                <a:lnTo>
                  <a:pt x="1275" y="51"/>
                </a:lnTo>
                <a:lnTo>
                  <a:pt x="249" y="51"/>
                </a:lnTo>
                <a:lnTo>
                  <a:pt x="233" y="54"/>
                </a:lnTo>
                <a:lnTo>
                  <a:pt x="221" y="62"/>
                </a:lnTo>
                <a:lnTo>
                  <a:pt x="212" y="74"/>
                </a:lnTo>
                <a:lnTo>
                  <a:pt x="210" y="89"/>
                </a:lnTo>
                <a:lnTo>
                  <a:pt x="210" y="964"/>
                </a:lnTo>
                <a:lnTo>
                  <a:pt x="210" y="964"/>
                </a:lnTo>
                <a:lnTo>
                  <a:pt x="211" y="964"/>
                </a:lnTo>
                <a:lnTo>
                  <a:pt x="231" y="964"/>
                </a:lnTo>
                <a:lnTo>
                  <a:pt x="242" y="964"/>
                </a:lnTo>
                <a:lnTo>
                  <a:pt x="255" y="964"/>
                </a:lnTo>
                <a:lnTo>
                  <a:pt x="293" y="964"/>
                </a:lnTo>
                <a:lnTo>
                  <a:pt x="319" y="964"/>
                </a:lnTo>
                <a:lnTo>
                  <a:pt x="347" y="964"/>
                </a:lnTo>
                <a:lnTo>
                  <a:pt x="382" y="964"/>
                </a:lnTo>
                <a:lnTo>
                  <a:pt x="421" y="964"/>
                </a:lnTo>
                <a:lnTo>
                  <a:pt x="466" y="964"/>
                </a:lnTo>
                <a:lnTo>
                  <a:pt x="640" y="964"/>
                </a:lnTo>
                <a:lnTo>
                  <a:pt x="711" y="964"/>
                </a:lnTo>
                <a:lnTo>
                  <a:pt x="789" y="964"/>
                </a:lnTo>
                <a:lnTo>
                  <a:pt x="876" y="964"/>
                </a:lnTo>
                <a:lnTo>
                  <a:pt x="972" y="964"/>
                </a:lnTo>
                <a:lnTo>
                  <a:pt x="1309" y="964"/>
                </a:lnTo>
                <a:lnTo>
                  <a:pt x="1442" y="964"/>
                </a:lnTo>
                <a:lnTo>
                  <a:pt x="1583" y="964"/>
                </a:lnTo>
                <a:lnTo>
                  <a:pt x="1583" y="89"/>
                </a:lnTo>
                <a:lnTo>
                  <a:pt x="1580" y="74"/>
                </a:lnTo>
                <a:lnTo>
                  <a:pt x="1572" y="62"/>
                </a:lnTo>
                <a:lnTo>
                  <a:pt x="1560" y="54"/>
                </a:lnTo>
                <a:lnTo>
                  <a:pt x="1545" y="51"/>
                </a:lnTo>
                <a:lnTo>
                  <a:pt x="1543" y="51"/>
                </a:lnTo>
                <a:lnTo>
                  <a:pt x="1541" y="51"/>
                </a:lnTo>
                <a:lnTo>
                  <a:pt x="1537" y="51"/>
                </a:lnTo>
                <a:lnTo>
                  <a:pt x="1364" y="51"/>
                </a:lnTo>
                <a:lnTo>
                  <a:pt x="1322" y="51"/>
                </a:lnTo>
                <a:close/>
                <a:moveTo>
                  <a:pt x="644" y="0"/>
                </a:moveTo>
                <a:lnTo>
                  <a:pt x="712" y="0"/>
                </a:lnTo>
                <a:lnTo>
                  <a:pt x="789" y="0"/>
                </a:lnTo>
                <a:lnTo>
                  <a:pt x="874" y="0"/>
                </a:lnTo>
                <a:lnTo>
                  <a:pt x="966" y="0"/>
                </a:lnTo>
                <a:lnTo>
                  <a:pt x="1294" y="0"/>
                </a:lnTo>
                <a:lnTo>
                  <a:pt x="1422" y="0"/>
                </a:lnTo>
                <a:lnTo>
                  <a:pt x="1560" y="0"/>
                </a:lnTo>
                <a:lnTo>
                  <a:pt x="1584" y="4"/>
                </a:lnTo>
                <a:lnTo>
                  <a:pt x="1606" y="15"/>
                </a:lnTo>
                <a:lnTo>
                  <a:pt x="1623" y="31"/>
                </a:lnTo>
                <a:lnTo>
                  <a:pt x="1634" y="51"/>
                </a:lnTo>
                <a:lnTo>
                  <a:pt x="1638" y="75"/>
                </a:lnTo>
                <a:lnTo>
                  <a:pt x="1638" y="75"/>
                </a:lnTo>
                <a:lnTo>
                  <a:pt x="1638" y="77"/>
                </a:lnTo>
                <a:lnTo>
                  <a:pt x="1638" y="78"/>
                </a:lnTo>
                <a:lnTo>
                  <a:pt x="1638" y="202"/>
                </a:lnTo>
                <a:lnTo>
                  <a:pt x="1638" y="237"/>
                </a:lnTo>
                <a:lnTo>
                  <a:pt x="1638" y="323"/>
                </a:lnTo>
                <a:lnTo>
                  <a:pt x="1638" y="375"/>
                </a:lnTo>
                <a:lnTo>
                  <a:pt x="1638" y="434"/>
                </a:lnTo>
                <a:lnTo>
                  <a:pt x="1638" y="501"/>
                </a:lnTo>
                <a:lnTo>
                  <a:pt x="1638" y="577"/>
                </a:lnTo>
                <a:lnTo>
                  <a:pt x="1638" y="660"/>
                </a:lnTo>
                <a:lnTo>
                  <a:pt x="1638" y="751"/>
                </a:lnTo>
                <a:lnTo>
                  <a:pt x="1638" y="852"/>
                </a:lnTo>
                <a:lnTo>
                  <a:pt x="1638" y="964"/>
                </a:lnTo>
                <a:lnTo>
                  <a:pt x="1786" y="1149"/>
                </a:lnTo>
                <a:lnTo>
                  <a:pt x="1783" y="1173"/>
                </a:lnTo>
                <a:lnTo>
                  <a:pt x="1774" y="1196"/>
                </a:lnTo>
                <a:lnTo>
                  <a:pt x="1759" y="1215"/>
                </a:lnTo>
                <a:lnTo>
                  <a:pt x="1740" y="1230"/>
                </a:lnTo>
                <a:lnTo>
                  <a:pt x="1717" y="1239"/>
                </a:lnTo>
                <a:lnTo>
                  <a:pt x="1693" y="1242"/>
                </a:lnTo>
                <a:lnTo>
                  <a:pt x="1693" y="1242"/>
                </a:lnTo>
                <a:lnTo>
                  <a:pt x="1693" y="1242"/>
                </a:lnTo>
                <a:lnTo>
                  <a:pt x="1692" y="1242"/>
                </a:lnTo>
                <a:lnTo>
                  <a:pt x="1689" y="1242"/>
                </a:lnTo>
                <a:lnTo>
                  <a:pt x="1686" y="1242"/>
                </a:lnTo>
                <a:lnTo>
                  <a:pt x="1681" y="1242"/>
                </a:lnTo>
                <a:lnTo>
                  <a:pt x="1673" y="1242"/>
                </a:lnTo>
                <a:lnTo>
                  <a:pt x="1662" y="1242"/>
                </a:lnTo>
                <a:lnTo>
                  <a:pt x="1650" y="1242"/>
                </a:lnTo>
                <a:lnTo>
                  <a:pt x="1634" y="1242"/>
                </a:lnTo>
                <a:lnTo>
                  <a:pt x="1563" y="1242"/>
                </a:lnTo>
                <a:lnTo>
                  <a:pt x="1531" y="1242"/>
                </a:lnTo>
                <a:lnTo>
                  <a:pt x="1493" y="1242"/>
                </a:lnTo>
                <a:lnTo>
                  <a:pt x="1450" y="1242"/>
                </a:lnTo>
                <a:lnTo>
                  <a:pt x="1402" y="1242"/>
                </a:lnTo>
                <a:lnTo>
                  <a:pt x="1219" y="1242"/>
                </a:lnTo>
                <a:lnTo>
                  <a:pt x="1145" y="1242"/>
                </a:lnTo>
                <a:lnTo>
                  <a:pt x="1063" y="1242"/>
                </a:lnTo>
                <a:lnTo>
                  <a:pt x="973" y="1242"/>
                </a:lnTo>
                <a:lnTo>
                  <a:pt x="875" y="1242"/>
                </a:lnTo>
                <a:lnTo>
                  <a:pt x="767" y="1242"/>
                </a:lnTo>
                <a:lnTo>
                  <a:pt x="652" y="1242"/>
                </a:lnTo>
                <a:lnTo>
                  <a:pt x="527" y="1242"/>
                </a:lnTo>
                <a:lnTo>
                  <a:pt x="393" y="1242"/>
                </a:lnTo>
                <a:lnTo>
                  <a:pt x="249" y="1242"/>
                </a:lnTo>
                <a:lnTo>
                  <a:pt x="94" y="1242"/>
                </a:lnTo>
                <a:lnTo>
                  <a:pt x="69" y="1239"/>
                </a:lnTo>
                <a:lnTo>
                  <a:pt x="47" y="1230"/>
                </a:lnTo>
                <a:lnTo>
                  <a:pt x="28" y="1215"/>
                </a:lnTo>
                <a:lnTo>
                  <a:pt x="14" y="1196"/>
                </a:lnTo>
                <a:lnTo>
                  <a:pt x="4" y="1173"/>
                </a:lnTo>
                <a:lnTo>
                  <a:pt x="0" y="1149"/>
                </a:lnTo>
                <a:lnTo>
                  <a:pt x="0" y="1149"/>
                </a:lnTo>
                <a:lnTo>
                  <a:pt x="2" y="1149"/>
                </a:lnTo>
                <a:lnTo>
                  <a:pt x="2" y="1148"/>
                </a:lnTo>
                <a:lnTo>
                  <a:pt x="4" y="1145"/>
                </a:lnTo>
                <a:lnTo>
                  <a:pt x="7" y="1141"/>
                </a:lnTo>
                <a:lnTo>
                  <a:pt x="12" y="1134"/>
                </a:lnTo>
                <a:lnTo>
                  <a:pt x="19" y="1126"/>
                </a:lnTo>
                <a:lnTo>
                  <a:pt x="28" y="1114"/>
                </a:lnTo>
                <a:lnTo>
                  <a:pt x="41" y="1099"/>
                </a:lnTo>
                <a:lnTo>
                  <a:pt x="55" y="1082"/>
                </a:lnTo>
                <a:lnTo>
                  <a:pt x="74" y="1059"/>
                </a:lnTo>
                <a:lnTo>
                  <a:pt x="96" y="1032"/>
                </a:lnTo>
                <a:lnTo>
                  <a:pt x="121" y="1000"/>
                </a:lnTo>
                <a:lnTo>
                  <a:pt x="151" y="964"/>
                </a:lnTo>
                <a:lnTo>
                  <a:pt x="151" y="75"/>
                </a:lnTo>
                <a:lnTo>
                  <a:pt x="155" y="51"/>
                </a:lnTo>
                <a:lnTo>
                  <a:pt x="165" y="31"/>
                </a:lnTo>
                <a:lnTo>
                  <a:pt x="182" y="15"/>
                </a:lnTo>
                <a:lnTo>
                  <a:pt x="203" y="4"/>
                </a:lnTo>
                <a:lnTo>
                  <a:pt x="227" y="0"/>
                </a:lnTo>
                <a:lnTo>
                  <a:pt x="227" y="0"/>
                </a:lnTo>
                <a:lnTo>
                  <a:pt x="227" y="0"/>
                </a:lnTo>
                <a:lnTo>
                  <a:pt x="234" y="0"/>
                </a:lnTo>
                <a:lnTo>
                  <a:pt x="241" y="0"/>
                </a:lnTo>
                <a:lnTo>
                  <a:pt x="247" y="0"/>
                </a:lnTo>
                <a:lnTo>
                  <a:pt x="258" y="0"/>
                </a:lnTo>
                <a:lnTo>
                  <a:pt x="272" y="0"/>
                </a:lnTo>
                <a:lnTo>
                  <a:pt x="308" y="0"/>
                </a:lnTo>
                <a:lnTo>
                  <a:pt x="332" y="0"/>
                </a:lnTo>
                <a:lnTo>
                  <a:pt x="360" y="0"/>
                </a:lnTo>
                <a:lnTo>
                  <a:pt x="394" y="0"/>
                </a:lnTo>
                <a:lnTo>
                  <a:pt x="431" y="0"/>
                </a:lnTo>
                <a:lnTo>
                  <a:pt x="476" y="0"/>
                </a:lnTo>
                <a:lnTo>
                  <a:pt x="581" y="0"/>
                </a:lnTo>
                <a:lnTo>
                  <a:pt x="644" y="0"/>
                </a:lnTo>
                <a:close/>
              </a:path>
            </a:pathLst>
          </a:custGeom>
          <a:solidFill>
            <a:srgbClr val="FFFFFF"/>
          </a:solidFill>
          <a:ln w="0">
            <a:solidFill>
              <a:schemeClr val="accent2">
                <a:lumMod val="75000"/>
                <a:lumOff val="25000"/>
              </a:schemeClr>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solidFill>
                  <a:srgbClr val="1A1A1A"/>
                </a:solidFill>
              </a:ln>
              <a:solidFill>
                <a:srgbClr val="1A1A1A"/>
              </a:solidFill>
              <a:effectLst/>
              <a:uLnTx/>
              <a:uFillTx/>
              <a:latin typeface="Segoe UI"/>
              <a:ea typeface="+mn-ea"/>
              <a:cs typeface="+mn-cs"/>
            </a:endParaRPr>
          </a:p>
        </p:txBody>
      </p:sp>
      <p:sp>
        <p:nvSpPr>
          <p:cNvPr id="5" name="Oval 4"/>
          <p:cNvSpPr/>
          <p:nvPr/>
        </p:nvSpPr>
        <p:spPr bwMode="auto">
          <a:xfrm>
            <a:off x="2510301" y="2230713"/>
            <a:ext cx="597615" cy="5976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1</a:t>
            </a:r>
          </a:p>
        </p:txBody>
      </p:sp>
      <p:sp>
        <p:nvSpPr>
          <p:cNvPr id="72" name="TextBox 31"/>
          <p:cNvSpPr txBox="1">
            <a:spLocks noChangeArrowheads="1"/>
          </p:cNvSpPr>
          <p:nvPr/>
        </p:nvSpPr>
        <p:spPr bwMode="auto">
          <a:xfrm>
            <a:off x="3164653" y="2230713"/>
            <a:ext cx="2464018" cy="745522"/>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OS &amp; Apps execute in WVD</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a:ea typeface="+mn-ea"/>
                <a:cs typeface="+mn-cs"/>
              </a:rPr>
              <a:t>(Memory/CPU/Disk </a:t>
            </a:r>
            <a:br>
              <a:rPr kumimoji="0" lang="en-US" sz="1568" b="0" i="0" u="none" strike="noStrike" kern="1200" cap="none" spc="0" normalizeH="0" baseline="0" noProof="0" dirty="0">
                <a:ln>
                  <a:noFill/>
                </a:ln>
                <a:solidFill>
                  <a:srgbClr val="1A1A1A"/>
                </a:solidFill>
                <a:effectLst/>
                <a:uLnTx/>
                <a:uFillTx/>
                <a:latin typeface="Segoe UI"/>
                <a:ea typeface="+mn-ea"/>
                <a:cs typeface="+mn-cs"/>
              </a:rPr>
            </a:br>
            <a:r>
              <a:rPr kumimoji="0" lang="en-US" sz="1568" b="0" i="0" u="none" strike="noStrike" kern="1200" cap="none" spc="0" normalizeH="0" baseline="0" noProof="0" dirty="0">
                <a:ln>
                  <a:noFill/>
                </a:ln>
                <a:solidFill>
                  <a:srgbClr val="1A1A1A"/>
                </a:solidFill>
                <a:effectLst/>
                <a:uLnTx/>
                <a:uFillTx/>
                <a:latin typeface="Segoe UI"/>
                <a:ea typeface="+mn-ea"/>
                <a:cs typeface="+mn-cs"/>
              </a:rPr>
              <a:t>space consumed here)...</a:t>
            </a:r>
          </a:p>
        </p:txBody>
      </p:sp>
      <p:pic>
        <p:nvPicPr>
          <p:cNvPr id="73" name="Picture 7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11177" y="3424368"/>
            <a:ext cx="3031373" cy="1803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Cube 11"/>
          <p:cNvSpPr/>
          <p:nvPr/>
        </p:nvSpPr>
        <p:spPr bwMode="auto">
          <a:xfrm>
            <a:off x="4579953" y="3606875"/>
            <a:ext cx="954707" cy="954707"/>
          </a:xfrm>
          <a:prstGeom prst="cub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nvGrpSpPr>
          <p:cNvPr id="7" name="Group 4"/>
          <p:cNvGrpSpPr>
            <a:grpSpLocks noChangeAspect="1"/>
          </p:cNvGrpSpPr>
          <p:nvPr/>
        </p:nvGrpSpPr>
        <p:grpSpPr bwMode="auto">
          <a:xfrm>
            <a:off x="5164523" y="3191473"/>
            <a:ext cx="928291" cy="862731"/>
            <a:chOff x="3428" y="1751"/>
            <a:chExt cx="977" cy="908"/>
          </a:xfrm>
          <a:solidFill>
            <a:schemeClr val="tx1"/>
          </a:solidFill>
        </p:grpSpPr>
        <p:sp>
          <p:nvSpPr>
            <p:cNvPr id="10" name="Freeform 6"/>
            <p:cNvSpPr>
              <a:spLocks/>
            </p:cNvSpPr>
            <p:nvPr/>
          </p:nvSpPr>
          <p:spPr bwMode="auto">
            <a:xfrm>
              <a:off x="3428" y="2020"/>
              <a:ext cx="716" cy="639"/>
            </a:xfrm>
            <a:custGeom>
              <a:avLst/>
              <a:gdLst>
                <a:gd name="T0" fmla="*/ 2341 w 2864"/>
                <a:gd name="T1" fmla="*/ 263 h 2557"/>
                <a:gd name="T2" fmla="*/ 2864 w 2864"/>
                <a:gd name="T3" fmla="*/ 788 h 2557"/>
                <a:gd name="T4" fmla="*/ 2695 w 2864"/>
                <a:gd name="T5" fmla="*/ 870 h 2557"/>
                <a:gd name="T6" fmla="*/ 2626 w 2864"/>
                <a:gd name="T7" fmla="*/ 951 h 2557"/>
                <a:gd name="T8" fmla="*/ 2511 w 2864"/>
                <a:gd name="T9" fmla="*/ 941 h 2557"/>
                <a:gd name="T10" fmla="*/ 2479 w 2864"/>
                <a:gd name="T11" fmla="*/ 1111 h 2557"/>
                <a:gd name="T12" fmla="*/ 2359 w 2864"/>
                <a:gd name="T13" fmla="*/ 1105 h 2557"/>
                <a:gd name="T14" fmla="*/ 2283 w 2864"/>
                <a:gd name="T15" fmla="*/ 1183 h 2557"/>
                <a:gd name="T16" fmla="*/ 2212 w 2864"/>
                <a:gd name="T17" fmla="*/ 1265 h 2557"/>
                <a:gd name="T18" fmla="*/ 2089 w 2864"/>
                <a:gd name="T19" fmla="*/ 1265 h 2557"/>
                <a:gd name="T20" fmla="*/ 2077 w 2864"/>
                <a:gd name="T21" fmla="*/ 1425 h 2557"/>
                <a:gd name="T22" fmla="*/ 1954 w 2864"/>
                <a:gd name="T23" fmla="*/ 1425 h 2557"/>
                <a:gd name="T24" fmla="*/ 1881 w 2864"/>
                <a:gd name="T25" fmla="*/ 1502 h 2557"/>
                <a:gd name="T26" fmla="*/ 1688 w 2864"/>
                <a:gd name="T27" fmla="*/ 1582 h 2557"/>
                <a:gd name="T28" fmla="*/ 1670 w 2864"/>
                <a:gd name="T29" fmla="*/ 1686 h 2557"/>
                <a:gd name="T30" fmla="*/ 1478 w 2864"/>
                <a:gd name="T31" fmla="*/ 1741 h 2557"/>
                <a:gd name="T32" fmla="*/ 1465 w 2864"/>
                <a:gd name="T33" fmla="*/ 1901 h 2557"/>
                <a:gd name="T34" fmla="*/ 1340 w 2864"/>
                <a:gd name="T35" fmla="*/ 1901 h 2557"/>
                <a:gd name="T36" fmla="*/ 1268 w 2864"/>
                <a:gd name="T37" fmla="*/ 1954 h 2557"/>
                <a:gd name="T38" fmla="*/ 1255 w 2864"/>
                <a:gd name="T39" fmla="*/ 2060 h 2557"/>
                <a:gd name="T40" fmla="*/ 1065 w 2864"/>
                <a:gd name="T41" fmla="*/ 2111 h 2557"/>
                <a:gd name="T42" fmla="*/ 1050 w 2864"/>
                <a:gd name="T43" fmla="*/ 2211 h 2557"/>
                <a:gd name="T44" fmla="*/ 868 w 2864"/>
                <a:gd name="T45" fmla="*/ 2227 h 2557"/>
                <a:gd name="T46" fmla="*/ 858 w 2864"/>
                <a:gd name="T47" fmla="*/ 2324 h 2557"/>
                <a:gd name="T48" fmla="*/ 791 w 2864"/>
                <a:gd name="T49" fmla="*/ 2376 h 2557"/>
                <a:gd name="T50" fmla="*/ 661 w 2864"/>
                <a:gd name="T51" fmla="*/ 2376 h 2557"/>
                <a:gd name="T52" fmla="*/ 656 w 2864"/>
                <a:gd name="T53" fmla="*/ 2465 h 2557"/>
                <a:gd name="T54" fmla="*/ 651 w 2864"/>
                <a:gd name="T55" fmla="*/ 2557 h 2557"/>
                <a:gd name="T56" fmla="*/ 552 w 2864"/>
                <a:gd name="T57" fmla="*/ 2542 h 2557"/>
                <a:gd name="T58" fmla="*/ 467 w 2864"/>
                <a:gd name="T59" fmla="*/ 2510 h 2557"/>
                <a:gd name="T60" fmla="*/ 394 w 2864"/>
                <a:gd name="T61" fmla="*/ 2465 h 2557"/>
                <a:gd name="T62" fmla="*/ 327 w 2864"/>
                <a:gd name="T63" fmla="*/ 2410 h 2557"/>
                <a:gd name="T64" fmla="*/ 268 w 2864"/>
                <a:gd name="T65" fmla="*/ 2349 h 2557"/>
                <a:gd name="T66" fmla="*/ 212 w 2864"/>
                <a:gd name="T67" fmla="*/ 2285 h 2557"/>
                <a:gd name="T68" fmla="*/ 155 w 2864"/>
                <a:gd name="T69" fmla="*/ 2221 h 2557"/>
                <a:gd name="T70" fmla="*/ 97 w 2864"/>
                <a:gd name="T71" fmla="*/ 2162 h 2557"/>
                <a:gd name="T72" fmla="*/ 34 w 2864"/>
                <a:gd name="T73" fmla="*/ 2110 h 2557"/>
                <a:gd name="T74" fmla="*/ 423 w 2864"/>
                <a:gd name="T75" fmla="*/ 1664 h 2557"/>
                <a:gd name="T76" fmla="*/ 1258 w 2864"/>
                <a:gd name="T77" fmla="*/ 826 h 2557"/>
                <a:gd name="T78" fmla="*/ 2080 w 2864"/>
                <a:gd name="T79" fmla="*/ 0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64" h="2557">
                  <a:moveTo>
                    <a:pt x="2080" y="0"/>
                  </a:moveTo>
                  <a:lnTo>
                    <a:pt x="2341" y="263"/>
                  </a:lnTo>
                  <a:lnTo>
                    <a:pt x="2603" y="525"/>
                  </a:lnTo>
                  <a:lnTo>
                    <a:pt x="2864" y="788"/>
                  </a:lnTo>
                  <a:lnTo>
                    <a:pt x="2708" y="788"/>
                  </a:lnTo>
                  <a:lnTo>
                    <a:pt x="2695" y="870"/>
                  </a:lnTo>
                  <a:lnTo>
                    <a:pt x="2680" y="957"/>
                  </a:lnTo>
                  <a:lnTo>
                    <a:pt x="2626" y="951"/>
                  </a:lnTo>
                  <a:lnTo>
                    <a:pt x="2570" y="947"/>
                  </a:lnTo>
                  <a:lnTo>
                    <a:pt x="2511" y="941"/>
                  </a:lnTo>
                  <a:lnTo>
                    <a:pt x="2495" y="1026"/>
                  </a:lnTo>
                  <a:lnTo>
                    <a:pt x="2479" y="1111"/>
                  </a:lnTo>
                  <a:lnTo>
                    <a:pt x="2418" y="1109"/>
                  </a:lnTo>
                  <a:lnTo>
                    <a:pt x="2359" y="1105"/>
                  </a:lnTo>
                  <a:lnTo>
                    <a:pt x="2296" y="1103"/>
                  </a:lnTo>
                  <a:lnTo>
                    <a:pt x="2283" y="1183"/>
                  </a:lnTo>
                  <a:lnTo>
                    <a:pt x="2271" y="1265"/>
                  </a:lnTo>
                  <a:lnTo>
                    <a:pt x="2212" y="1265"/>
                  </a:lnTo>
                  <a:lnTo>
                    <a:pt x="2153" y="1265"/>
                  </a:lnTo>
                  <a:lnTo>
                    <a:pt x="2089" y="1265"/>
                  </a:lnTo>
                  <a:lnTo>
                    <a:pt x="2083" y="1345"/>
                  </a:lnTo>
                  <a:lnTo>
                    <a:pt x="2077" y="1425"/>
                  </a:lnTo>
                  <a:lnTo>
                    <a:pt x="2015" y="1425"/>
                  </a:lnTo>
                  <a:lnTo>
                    <a:pt x="1954" y="1425"/>
                  </a:lnTo>
                  <a:lnTo>
                    <a:pt x="1888" y="1425"/>
                  </a:lnTo>
                  <a:lnTo>
                    <a:pt x="1881" y="1502"/>
                  </a:lnTo>
                  <a:lnTo>
                    <a:pt x="1875" y="1582"/>
                  </a:lnTo>
                  <a:lnTo>
                    <a:pt x="1688" y="1582"/>
                  </a:lnTo>
                  <a:lnTo>
                    <a:pt x="1679" y="1634"/>
                  </a:lnTo>
                  <a:lnTo>
                    <a:pt x="1670" y="1686"/>
                  </a:lnTo>
                  <a:lnTo>
                    <a:pt x="1662" y="1741"/>
                  </a:lnTo>
                  <a:lnTo>
                    <a:pt x="1478" y="1741"/>
                  </a:lnTo>
                  <a:lnTo>
                    <a:pt x="1472" y="1821"/>
                  </a:lnTo>
                  <a:lnTo>
                    <a:pt x="1465" y="1901"/>
                  </a:lnTo>
                  <a:lnTo>
                    <a:pt x="1401" y="1901"/>
                  </a:lnTo>
                  <a:lnTo>
                    <a:pt x="1340" y="1901"/>
                  </a:lnTo>
                  <a:lnTo>
                    <a:pt x="1274" y="1901"/>
                  </a:lnTo>
                  <a:lnTo>
                    <a:pt x="1268" y="1954"/>
                  </a:lnTo>
                  <a:lnTo>
                    <a:pt x="1263" y="2006"/>
                  </a:lnTo>
                  <a:lnTo>
                    <a:pt x="1255" y="2060"/>
                  </a:lnTo>
                  <a:lnTo>
                    <a:pt x="1073" y="2060"/>
                  </a:lnTo>
                  <a:lnTo>
                    <a:pt x="1065" y="2111"/>
                  </a:lnTo>
                  <a:lnTo>
                    <a:pt x="1057" y="2159"/>
                  </a:lnTo>
                  <a:lnTo>
                    <a:pt x="1050" y="2211"/>
                  </a:lnTo>
                  <a:lnTo>
                    <a:pt x="958" y="2220"/>
                  </a:lnTo>
                  <a:lnTo>
                    <a:pt x="868" y="2227"/>
                  </a:lnTo>
                  <a:lnTo>
                    <a:pt x="863" y="2277"/>
                  </a:lnTo>
                  <a:lnTo>
                    <a:pt x="858" y="2324"/>
                  </a:lnTo>
                  <a:lnTo>
                    <a:pt x="854" y="2376"/>
                  </a:lnTo>
                  <a:lnTo>
                    <a:pt x="791" y="2376"/>
                  </a:lnTo>
                  <a:lnTo>
                    <a:pt x="727" y="2376"/>
                  </a:lnTo>
                  <a:lnTo>
                    <a:pt x="661" y="2376"/>
                  </a:lnTo>
                  <a:lnTo>
                    <a:pt x="659" y="2421"/>
                  </a:lnTo>
                  <a:lnTo>
                    <a:pt x="656" y="2465"/>
                  </a:lnTo>
                  <a:lnTo>
                    <a:pt x="653" y="2510"/>
                  </a:lnTo>
                  <a:lnTo>
                    <a:pt x="651" y="2557"/>
                  </a:lnTo>
                  <a:lnTo>
                    <a:pt x="600" y="2552"/>
                  </a:lnTo>
                  <a:lnTo>
                    <a:pt x="552" y="2542"/>
                  </a:lnTo>
                  <a:lnTo>
                    <a:pt x="507" y="2527"/>
                  </a:lnTo>
                  <a:lnTo>
                    <a:pt x="467" y="2510"/>
                  </a:lnTo>
                  <a:lnTo>
                    <a:pt x="429" y="2490"/>
                  </a:lnTo>
                  <a:lnTo>
                    <a:pt x="394" y="2465"/>
                  </a:lnTo>
                  <a:lnTo>
                    <a:pt x="359" y="2439"/>
                  </a:lnTo>
                  <a:lnTo>
                    <a:pt x="327" y="2410"/>
                  </a:lnTo>
                  <a:lnTo>
                    <a:pt x="298" y="2380"/>
                  </a:lnTo>
                  <a:lnTo>
                    <a:pt x="268" y="2349"/>
                  </a:lnTo>
                  <a:lnTo>
                    <a:pt x="239" y="2317"/>
                  </a:lnTo>
                  <a:lnTo>
                    <a:pt x="212" y="2285"/>
                  </a:lnTo>
                  <a:lnTo>
                    <a:pt x="184" y="2252"/>
                  </a:lnTo>
                  <a:lnTo>
                    <a:pt x="155" y="2221"/>
                  </a:lnTo>
                  <a:lnTo>
                    <a:pt x="127" y="2190"/>
                  </a:lnTo>
                  <a:lnTo>
                    <a:pt x="97" y="2162"/>
                  </a:lnTo>
                  <a:lnTo>
                    <a:pt x="66" y="2135"/>
                  </a:lnTo>
                  <a:lnTo>
                    <a:pt x="34" y="2110"/>
                  </a:lnTo>
                  <a:lnTo>
                    <a:pt x="0" y="2087"/>
                  </a:lnTo>
                  <a:lnTo>
                    <a:pt x="423" y="1664"/>
                  </a:lnTo>
                  <a:lnTo>
                    <a:pt x="842" y="1242"/>
                  </a:lnTo>
                  <a:lnTo>
                    <a:pt x="1258" y="826"/>
                  </a:lnTo>
                  <a:lnTo>
                    <a:pt x="1670" y="412"/>
                  </a:lnTo>
                  <a:lnTo>
                    <a:pt x="2080"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7"/>
            <p:cNvSpPr>
              <a:spLocks noEditPoints="1"/>
            </p:cNvSpPr>
            <p:nvPr/>
          </p:nvSpPr>
          <p:spPr bwMode="auto">
            <a:xfrm>
              <a:off x="3963" y="1751"/>
              <a:ext cx="442" cy="434"/>
            </a:xfrm>
            <a:custGeom>
              <a:avLst/>
              <a:gdLst>
                <a:gd name="T0" fmla="*/ 548 w 1765"/>
                <a:gd name="T1" fmla="*/ 522 h 1735"/>
                <a:gd name="T2" fmla="*/ 372 w 1765"/>
                <a:gd name="T3" fmla="*/ 696 h 1735"/>
                <a:gd name="T4" fmla="*/ 452 w 1765"/>
                <a:gd name="T5" fmla="*/ 949 h 1735"/>
                <a:gd name="T6" fmla="*/ 786 w 1765"/>
                <a:gd name="T7" fmla="*/ 1285 h 1735"/>
                <a:gd name="T8" fmla="*/ 1029 w 1765"/>
                <a:gd name="T9" fmla="*/ 1381 h 1735"/>
                <a:gd name="T10" fmla="*/ 1178 w 1765"/>
                <a:gd name="T11" fmla="*/ 1245 h 1735"/>
                <a:gd name="T12" fmla="*/ 1316 w 1765"/>
                <a:gd name="T13" fmla="*/ 1120 h 1735"/>
                <a:gd name="T14" fmla="*/ 1036 w 1765"/>
                <a:gd name="T15" fmla="*/ 840 h 1735"/>
                <a:gd name="T16" fmla="*/ 765 w 1765"/>
                <a:gd name="T17" fmla="*/ 568 h 1735"/>
                <a:gd name="T18" fmla="*/ 839 w 1765"/>
                <a:gd name="T19" fmla="*/ 0 h 1735"/>
                <a:gd name="T20" fmla="*/ 862 w 1765"/>
                <a:gd name="T21" fmla="*/ 7 h 1735"/>
                <a:gd name="T22" fmla="*/ 884 w 1765"/>
                <a:gd name="T23" fmla="*/ 36 h 1735"/>
                <a:gd name="T24" fmla="*/ 903 w 1765"/>
                <a:gd name="T25" fmla="*/ 74 h 1735"/>
                <a:gd name="T26" fmla="*/ 913 w 1765"/>
                <a:gd name="T27" fmla="*/ 109 h 1735"/>
                <a:gd name="T28" fmla="*/ 909 w 1765"/>
                <a:gd name="T29" fmla="*/ 136 h 1735"/>
                <a:gd name="T30" fmla="*/ 884 w 1765"/>
                <a:gd name="T31" fmla="*/ 191 h 1735"/>
                <a:gd name="T32" fmla="*/ 882 w 1765"/>
                <a:gd name="T33" fmla="*/ 237 h 1735"/>
                <a:gd name="T34" fmla="*/ 897 w 1765"/>
                <a:gd name="T35" fmla="*/ 278 h 1735"/>
                <a:gd name="T36" fmla="*/ 926 w 1765"/>
                <a:gd name="T37" fmla="*/ 316 h 1735"/>
                <a:gd name="T38" fmla="*/ 963 w 1765"/>
                <a:gd name="T39" fmla="*/ 354 h 1735"/>
                <a:gd name="T40" fmla="*/ 1185 w 1765"/>
                <a:gd name="T41" fmla="*/ 573 h 1735"/>
                <a:gd name="T42" fmla="*/ 1409 w 1765"/>
                <a:gd name="T43" fmla="*/ 791 h 1735"/>
                <a:gd name="T44" fmla="*/ 1449 w 1765"/>
                <a:gd name="T45" fmla="*/ 814 h 1735"/>
                <a:gd name="T46" fmla="*/ 1497 w 1765"/>
                <a:gd name="T47" fmla="*/ 830 h 1735"/>
                <a:gd name="T48" fmla="*/ 1546 w 1765"/>
                <a:gd name="T49" fmla="*/ 832 h 1735"/>
                <a:gd name="T50" fmla="*/ 1594 w 1765"/>
                <a:gd name="T51" fmla="*/ 818 h 1735"/>
                <a:gd name="T52" fmla="*/ 1644 w 1765"/>
                <a:gd name="T53" fmla="*/ 814 h 1735"/>
                <a:gd name="T54" fmla="*/ 1686 w 1765"/>
                <a:gd name="T55" fmla="*/ 826 h 1735"/>
                <a:gd name="T56" fmla="*/ 1720 w 1765"/>
                <a:gd name="T57" fmla="*/ 855 h 1735"/>
                <a:gd name="T58" fmla="*/ 1751 w 1765"/>
                <a:gd name="T59" fmla="*/ 896 h 1735"/>
                <a:gd name="T60" fmla="*/ 1565 w 1765"/>
                <a:gd name="T61" fmla="*/ 1126 h 1735"/>
                <a:gd name="T62" fmla="*/ 1168 w 1765"/>
                <a:gd name="T63" fmla="*/ 1524 h 1735"/>
                <a:gd name="T64" fmla="*/ 955 w 1765"/>
                <a:gd name="T65" fmla="*/ 1728 h 1735"/>
                <a:gd name="T66" fmla="*/ 919 w 1765"/>
                <a:gd name="T67" fmla="*/ 1735 h 1735"/>
                <a:gd name="T68" fmla="*/ 875 w 1765"/>
                <a:gd name="T69" fmla="*/ 1733 h 1735"/>
                <a:gd name="T70" fmla="*/ 837 w 1765"/>
                <a:gd name="T71" fmla="*/ 1721 h 1735"/>
                <a:gd name="T72" fmla="*/ 552 w 1765"/>
                <a:gd name="T73" fmla="*/ 1448 h 1735"/>
                <a:gd name="T74" fmla="*/ 20 w 1765"/>
                <a:gd name="T75" fmla="*/ 909 h 1735"/>
                <a:gd name="T76" fmla="*/ 5 w 1765"/>
                <a:gd name="T77" fmla="*/ 877 h 1735"/>
                <a:gd name="T78" fmla="*/ 0 w 1765"/>
                <a:gd name="T79" fmla="*/ 832 h 1735"/>
                <a:gd name="T80" fmla="*/ 5 w 1765"/>
                <a:gd name="T81" fmla="*/ 786 h 1735"/>
                <a:gd name="T82" fmla="*/ 20 w 1765"/>
                <a:gd name="T83" fmla="*/ 753 h 1735"/>
                <a:gd name="T84" fmla="*/ 378 w 1765"/>
                <a:gd name="T85" fmla="*/ 387 h 1735"/>
                <a:gd name="T86" fmla="*/ 744 w 1765"/>
                <a:gd name="T87" fmla="*/ 30 h 1735"/>
                <a:gd name="T88" fmla="*/ 772 w 1765"/>
                <a:gd name="T89" fmla="*/ 13 h 1735"/>
                <a:gd name="T90" fmla="*/ 806 w 1765"/>
                <a:gd name="T91" fmla="*/ 3 h 1735"/>
                <a:gd name="T92" fmla="*/ 839 w 1765"/>
                <a:gd name="T93" fmla="*/ 0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65" h="1735">
                  <a:moveTo>
                    <a:pt x="633" y="437"/>
                  </a:moveTo>
                  <a:lnTo>
                    <a:pt x="548" y="522"/>
                  </a:lnTo>
                  <a:lnTo>
                    <a:pt x="460" y="609"/>
                  </a:lnTo>
                  <a:lnTo>
                    <a:pt x="372" y="696"/>
                  </a:lnTo>
                  <a:lnTo>
                    <a:pt x="286" y="783"/>
                  </a:lnTo>
                  <a:lnTo>
                    <a:pt x="452" y="949"/>
                  </a:lnTo>
                  <a:lnTo>
                    <a:pt x="620" y="1117"/>
                  </a:lnTo>
                  <a:lnTo>
                    <a:pt x="786" y="1285"/>
                  </a:lnTo>
                  <a:lnTo>
                    <a:pt x="952" y="1452"/>
                  </a:lnTo>
                  <a:lnTo>
                    <a:pt x="1029" y="1381"/>
                  </a:lnTo>
                  <a:lnTo>
                    <a:pt x="1105" y="1311"/>
                  </a:lnTo>
                  <a:lnTo>
                    <a:pt x="1178" y="1245"/>
                  </a:lnTo>
                  <a:lnTo>
                    <a:pt x="1248" y="1181"/>
                  </a:lnTo>
                  <a:lnTo>
                    <a:pt x="1316" y="1120"/>
                  </a:lnTo>
                  <a:lnTo>
                    <a:pt x="1175" y="979"/>
                  </a:lnTo>
                  <a:lnTo>
                    <a:pt x="1036" y="840"/>
                  </a:lnTo>
                  <a:lnTo>
                    <a:pt x="899" y="703"/>
                  </a:lnTo>
                  <a:lnTo>
                    <a:pt x="765" y="568"/>
                  </a:lnTo>
                  <a:lnTo>
                    <a:pt x="633" y="437"/>
                  </a:lnTo>
                  <a:close/>
                  <a:moveTo>
                    <a:pt x="839" y="0"/>
                  </a:moveTo>
                  <a:lnTo>
                    <a:pt x="853" y="3"/>
                  </a:lnTo>
                  <a:lnTo>
                    <a:pt x="862" y="7"/>
                  </a:lnTo>
                  <a:lnTo>
                    <a:pt x="874" y="20"/>
                  </a:lnTo>
                  <a:lnTo>
                    <a:pt x="884" y="36"/>
                  </a:lnTo>
                  <a:lnTo>
                    <a:pt x="895" y="55"/>
                  </a:lnTo>
                  <a:lnTo>
                    <a:pt x="903" y="74"/>
                  </a:lnTo>
                  <a:lnTo>
                    <a:pt x="909" y="91"/>
                  </a:lnTo>
                  <a:lnTo>
                    <a:pt x="913" y="109"/>
                  </a:lnTo>
                  <a:lnTo>
                    <a:pt x="913" y="125"/>
                  </a:lnTo>
                  <a:lnTo>
                    <a:pt x="909" y="136"/>
                  </a:lnTo>
                  <a:lnTo>
                    <a:pt x="894" y="165"/>
                  </a:lnTo>
                  <a:lnTo>
                    <a:pt x="884" y="191"/>
                  </a:lnTo>
                  <a:lnTo>
                    <a:pt x="881" y="216"/>
                  </a:lnTo>
                  <a:lnTo>
                    <a:pt x="882" y="237"/>
                  </a:lnTo>
                  <a:lnTo>
                    <a:pt x="888" y="258"/>
                  </a:lnTo>
                  <a:lnTo>
                    <a:pt x="897" y="278"/>
                  </a:lnTo>
                  <a:lnTo>
                    <a:pt x="910" y="297"/>
                  </a:lnTo>
                  <a:lnTo>
                    <a:pt x="926" y="316"/>
                  </a:lnTo>
                  <a:lnTo>
                    <a:pt x="944" y="335"/>
                  </a:lnTo>
                  <a:lnTo>
                    <a:pt x="963" y="354"/>
                  </a:lnTo>
                  <a:lnTo>
                    <a:pt x="1075" y="463"/>
                  </a:lnTo>
                  <a:lnTo>
                    <a:pt x="1185" y="573"/>
                  </a:lnTo>
                  <a:lnTo>
                    <a:pt x="1296" y="683"/>
                  </a:lnTo>
                  <a:lnTo>
                    <a:pt x="1409" y="791"/>
                  </a:lnTo>
                  <a:lnTo>
                    <a:pt x="1427" y="804"/>
                  </a:lnTo>
                  <a:lnTo>
                    <a:pt x="1449" y="814"/>
                  </a:lnTo>
                  <a:lnTo>
                    <a:pt x="1472" y="824"/>
                  </a:lnTo>
                  <a:lnTo>
                    <a:pt x="1497" y="830"/>
                  </a:lnTo>
                  <a:lnTo>
                    <a:pt x="1522" y="833"/>
                  </a:lnTo>
                  <a:lnTo>
                    <a:pt x="1546" y="832"/>
                  </a:lnTo>
                  <a:lnTo>
                    <a:pt x="1566" y="827"/>
                  </a:lnTo>
                  <a:lnTo>
                    <a:pt x="1594" y="818"/>
                  </a:lnTo>
                  <a:lnTo>
                    <a:pt x="1620" y="814"/>
                  </a:lnTo>
                  <a:lnTo>
                    <a:pt x="1644" y="814"/>
                  </a:lnTo>
                  <a:lnTo>
                    <a:pt x="1665" y="818"/>
                  </a:lnTo>
                  <a:lnTo>
                    <a:pt x="1686" y="826"/>
                  </a:lnTo>
                  <a:lnTo>
                    <a:pt x="1703" y="838"/>
                  </a:lnTo>
                  <a:lnTo>
                    <a:pt x="1720" y="855"/>
                  </a:lnTo>
                  <a:lnTo>
                    <a:pt x="1735" y="874"/>
                  </a:lnTo>
                  <a:lnTo>
                    <a:pt x="1751" y="896"/>
                  </a:lnTo>
                  <a:lnTo>
                    <a:pt x="1765" y="922"/>
                  </a:lnTo>
                  <a:lnTo>
                    <a:pt x="1565" y="1126"/>
                  </a:lnTo>
                  <a:lnTo>
                    <a:pt x="1366" y="1327"/>
                  </a:lnTo>
                  <a:lnTo>
                    <a:pt x="1168" y="1524"/>
                  </a:lnTo>
                  <a:lnTo>
                    <a:pt x="967" y="1721"/>
                  </a:lnTo>
                  <a:lnTo>
                    <a:pt x="955" y="1728"/>
                  </a:lnTo>
                  <a:lnTo>
                    <a:pt x="939" y="1733"/>
                  </a:lnTo>
                  <a:lnTo>
                    <a:pt x="919" y="1735"/>
                  </a:lnTo>
                  <a:lnTo>
                    <a:pt x="897" y="1735"/>
                  </a:lnTo>
                  <a:lnTo>
                    <a:pt x="875" y="1733"/>
                  </a:lnTo>
                  <a:lnTo>
                    <a:pt x="855" y="1728"/>
                  </a:lnTo>
                  <a:lnTo>
                    <a:pt x="837" y="1721"/>
                  </a:lnTo>
                  <a:lnTo>
                    <a:pt x="824" y="1711"/>
                  </a:lnTo>
                  <a:lnTo>
                    <a:pt x="552" y="1448"/>
                  </a:lnTo>
                  <a:lnTo>
                    <a:pt x="284" y="1181"/>
                  </a:lnTo>
                  <a:lnTo>
                    <a:pt x="20" y="909"/>
                  </a:lnTo>
                  <a:lnTo>
                    <a:pt x="11" y="896"/>
                  </a:lnTo>
                  <a:lnTo>
                    <a:pt x="5" y="877"/>
                  </a:lnTo>
                  <a:lnTo>
                    <a:pt x="1" y="856"/>
                  </a:lnTo>
                  <a:lnTo>
                    <a:pt x="0" y="832"/>
                  </a:lnTo>
                  <a:lnTo>
                    <a:pt x="1" y="809"/>
                  </a:lnTo>
                  <a:lnTo>
                    <a:pt x="5" y="786"/>
                  </a:lnTo>
                  <a:lnTo>
                    <a:pt x="12" y="767"/>
                  </a:lnTo>
                  <a:lnTo>
                    <a:pt x="20" y="753"/>
                  </a:lnTo>
                  <a:lnTo>
                    <a:pt x="198" y="570"/>
                  </a:lnTo>
                  <a:lnTo>
                    <a:pt x="378" y="387"/>
                  </a:lnTo>
                  <a:lnTo>
                    <a:pt x="561" y="207"/>
                  </a:lnTo>
                  <a:lnTo>
                    <a:pt x="744" y="30"/>
                  </a:lnTo>
                  <a:lnTo>
                    <a:pt x="756" y="20"/>
                  </a:lnTo>
                  <a:lnTo>
                    <a:pt x="772" y="13"/>
                  </a:lnTo>
                  <a:lnTo>
                    <a:pt x="788" y="7"/>
                  </a:lnTo>
                  <a:lnTo>
                    <a:pt x="806" y="3"/>
                  </a:lnTo>
                  <a:lnTo>
                    <a:pt x="824" y="0"/>
                  </a:lnTo>
                  <a:lnTo>
                    <a:pt x="839"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4" name="Flowchart: Data 13"/>
          <p:cNvSpPr/>
          <p:nvPr/>
        </p:nvSpPr>
        <p:spPr bwMode="auto">
          <a:xfrm rot="16200000" flipV="1">
            <a:off x="5279689"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84" name="Flowchart: Data 83"/>
          <p:cNvSpPr/>
          <p:nvPr/>
        </p:nvSpPr>
        <p:spPr bwMode="auto">
          <a:xfrm rot="16200000" flipV="1">
            <a:off x="5821367"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85" name="Flowchart: Data 84"/>
          <p:cNvSpPr/>
          <p:nvPr/>
        </p:nvSpPr>
        <p:spPr bwMode="auto">
          <a:xfrm rot="16200000" flipV="1">
            <a:off x="6363045"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5" name="Flowchart: Data 114"/>
          <p:cNvSpPr/>
          <p:nvPr/>
        </p:nvSpPr>
        <p:spPr bwMode="auto">
          <a:xfrm rot="16200000" flipV="1">
            <a:off x="6904723"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6" name="Flowchart: Data 115"/>
          <p:cNvSpPr/>
          <p:nvPr/>
        </p:nvSpPr>
        <p:spPr bwMode="auto">
          <a:xfrm rot="16200000" flipV="1">
            <a:off x="7446402"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sp>
        <p:nvSpPr>
          <p:cNvPr id="117" name="Flowchart: Data 116"/>
          <p:cNvSpPr/>
          <p:nvPr/>
        </p:nvSpPr>
        <p:spPr bwMode="auto">
          <a:xfrm rot="16200000" flipV="1">
            <a:off x="7988082" y="3900644"/>
            <a:ext cx="942652" cy="244690"/>
          </a:xfrm>
          <a:prstGeom prst="flowChartInputOutput">
            <a:avLst/>
          </a:prstGeom>
          <a:solidFill>
            <a:srgbClr val="0097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solidFill>
                <a:srgbClr val="1A1A1A"/>
              </a:solidFill>
              <a:effectLst/>
              <a:uLnTx/>
              <a:uFillTx/>
              <a:latin typeface="Segoe UI"/>
              <a:ea typeface="Segoe UI" pitchFamily="34" charset="0"/>
              <a:cs typeface="Segoe UI" pitchFamily="34" charset="0"/>
            </a:endParaRPr>
          </a:p>
        </p:txBody>
      </p:sp>
      <p:grpSp>
        <p:nvGrpSpPr>
          <p:cNvPr id="24" name="Group 23"/>
          <p:cNvGrpSpPr/>
          <p:nvPr/>
        </p:nvGrpSpPr>
        <p:grpSpPr>
          <a:xfrm>
            <a:off x="7634613" y="4400050"/>
            <a:ext cx="4336248" cy="1576953"/>
            <a:chOff x="7787702" y="4487784"/>
            <a:chExt cx="4423199" cy="1608574"/>
          </a:xfrm>
        </p:grpSpPr>
        <p:sp>
          <p:nvSpPr>
            <p:cNvPr id="122" name="Oval 121"/>
            <p:cNvSpPr/>
            <p:nvPr/>
          </p:nvSpPr>
          <p:spPr bwMode="auto">
            <a:xfrm>
              <a:off x="7787702" y="5335887"/>
              <a:ext cx="609599" cy="60959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0" normalizeH="0" baseline="0" noProof="0" dirty="0">
                  <a:ln>
                    <a:noFill/>
                  </a:ln>
                  <a:solidFill>
                    <a:srgbClr val="E6E6E6"/>
                  </a:solidFill>
                  <a:effectLst/>
                  <a:uLnTx/>
                  <a:uFillTx/>
                  <a:latin typeface="Segoe UI Light"/>
                  <a:ea typeface="Segoe UI" pitchFamily="34" charset="0"/>
                  <a:cs typeface="Segoe UI" pitchFamily="34" charset="0"/>
                </a:rPr>
                <a:t>2</a:t>
              </a:r>
            </a:p>
          </p:txBody>
        </p:sp>
        <p:sp>
          <p:nvSpPr>
            <p:cNvPr id="123" name="TextBox 31"/>
            <p:cNvSpPr txBox="1">
              <a:spLocks noChangeArrowheads="1"/>
            </p:cNvSpPr>
            <p:nvPr/>
          </p:nvSpPr>
          <p:spPr bwMode="auto">
            <a:xfrm>
              <a:off x="8455174" y="5335887"/>
              <a:ext cx="3755727" cy="760471"/>
            </a:xfrm>
            <a:prstGeom prst="rect">
              <a:avLst/>
            </a:prstGeom>
            <a:noFill/>
            <a:ln w="9525">
              <a:noFill/>
              <a:miter lim="800000"/>
              <a:headEnd/>
              <a:tailEnd/>
            </a:ln>
          </p:spPr>
          <p:txBody>
            <a:bodyPr wrap="square" lIns="92884" tIns="46443" rIns="92884" bIns="46443">
              <a:noAutofit/>
            </a:bodyPr>
            <a:lstStyle>
              <a:defPPr>
                <a:defRPr lang="en-US"/>
              </a:defPPr>
              <a:lvl1pPr algn="ctr">
                <a:defRPr sz="2400" b="1">
                  <a:solidFill>
                    <a:srgbClr val="FFFFFF"/>
                  </a:solidFill>
                  <a:latin typeface="Segoe UI Light" pitchFamily="34" charset="0"/>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1A1A1A"/>
                  </a:solidFill>
                  <a:effectLst/>
                  <a:uLnTx/>
                  <a:uFillTx/>
                  <a:latin typeface="Segoe UI Light" pitchFamily="34" charset="0"/>
                  <a:ea typeface="+mn-ea"/>
                  <a:cs typeface="+mn-cs"/>
                </a:rPr>
                <a:t>Desktop or Application interface is sent over HTTPS internet connection</a:t>
              </a:r>
            </a:p>
          </p:txBody>
        </p:sp>
        <p:cxnSp>
          <p:nvCxnSpPr>
            <p:cNvPr id="20" name="Straight Arrow Connector 19"/>
            <p:cNvCxnSpPr>
              <a:endCxn id="116" idx="2"/>
            </p:cNvCxnSpPr>
            <p:nvPr/>
          </p:nvCxnSpPr>
          <p:spPr>
            <a:xfrm flipH="1" flipV="1">
              <a:off x="8076494" y="4487784"/>
              <a:ext cx="0" cy="844190"/>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86722" name="Picture 2" descr="Image result for azure jpg logo">
            <a:extLst>
              <a:ext uri="{FF2B5EF4-FFF2-40B4-BE49-F238E27FC236}">
                <a16:creationId xmlns:a16="http://schemas.microsoft.com/office/drawing/2014/main" id="{390EFF39-300C-4DCD-952A-A36A1658CF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178697" y="1419317"/>
            <a:ext cx="1786522" cy="62528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84145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fade">
                                      <p:cBhvr>
                                        <p:cTn id="16" dur="500"/>
                                        <p:tgtEl>
                                          <p:spTgt spid="8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fade">
                                      <p:cBhvr>
                                        <p:cTn id="24" dur="500"/>
                                        <p:tgtEl>
                                          <p:spTgt spid="1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4" grpId="0" animBg="1"/>
      <p:bldP spid="84" grpId="0" animBg="1"/>
      <p:bldP spid="85" grpId="0" animBg="1"/>
      <p:bldP spid="115" grpId="0" animBg="1"/>
      <p:bldP spid="116" grpId="0" animBg="1"/>
      <p:bldP spid="11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BA7F-51E3-442F-90DB-7EFA325F5AD8}"/>
              </a:ext>
            </a:extLst>
          </p:cNvPr>
          <p:cNvSpPr>
            <a:spLocks noGrp="1"/>
          </p:cNvSpPr>
          <p:nvPr>
            <p:ph type="title"/>
          </p:nvPr>
        </p:nvSpPr>
        <p:spPr>
          <a:xfrm>
            <a:off x="585217" y="237392"/>
            <a:ext cx="11018520" cy="492443"/>
          </a:xfrm>
        </p:spPr>
        <p:txBody>
          <a:bodyPr/>
          <a:lstStyle/>
          <a:p>
            <a:r>
              <a:rPr lang="en-US" sz="3200" dirty="0"/>
              <a:t>What’s the end state of granting WVD Read Access? (1 of 2)</a:t>
            </a:r>
          </a:p>
        </p:txBody>
      </p:sp>
      <p:pic>
        <p:nvPicPr>
          <p:cNvPr id="6146" name="Picture 2" descr="image003">
            <a:extLst>
              <a:ext uri="{FF2B5EF4-FFF2-40B4-BE49-F238E27FC236}">
                <a16:creationId xmlns:a16="http://schemas.microsoft.com/office/drawing/2014/main" id="{AFC87D3E-B40F-409A-9CD5-4F68B633801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435" y="844063"/>
            <a:ext cx="12129466" cy="577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14F0F94-A945-4A8E-9B9D-C6083066A1E0}"/>
              </a:ext>
            </a:extLst>
          </p:cNvPr>
          <p:cNvSpPr/>
          <p:nvPr/>
        </p:nvSpPr>
        <p:spPr bwMode="auto">
          <a:xfrm>
            <a:off x="5117123" y="3771900"/>
            <a:ext cx="1582615" cy="2628900"/>
          </a:xfrm>
          <a:prstGeom prst="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22803368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BA7F-51E3-442F-90DB-7EFA325F5AD8}"/>
              </a:ext>
            </a:extLst>
          </p:cNvPr>
          <p:cNvSpPr>
            <a:spLocks noGrp="1"/>
          </p:cNvSpPr>
          <p:nvPr>
            <p:ph type="title"/>
          </p:nvPr>
        </p:nvSpPr>
        <p:spPr>
          <a:xfrm>
            <a:off x="585217" y="237392"/>
            <a:ext cx="11018520" cy="492443"/>
          </a:xfrm>
        </p:spPr>
        <p:txBody>
          <a:bodyPr/>
          <a:lstStyle/>
          <a:p>
            <a:r>
              <a:rPr lang="en-US" sz="3200" dirty="0"/>
              <a:t>What’s the end state of granting WVD Read Access? (2 of 2)</a:t>
            </a:r>
          </a:p>
        </p:txBody>
      </p:sp>
      <p:pic>
        <p:nvPicPr>
          <p:cNvPr id="7170" name="Picture 2" descr="image001">
            <a:extLst>
              <a:ext uri="{FF2B5EF4-FFF2-40B4-BE49-F238E27FC236}">
                <a16:creationId xmlns:a16="http://schemas.microsoft.com/office/drawing/2014/main" id="{973A4F3E-15F1-44F0-BFFE-10E6F270AE0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7966" y="908691"/>
            <a:ext cx="11694034" cy="403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EEC50939-7912-4E6C-AF1B-B461117C60FD}"/>
              </a:ext>
            </a:extLst>
          </p:cNvPr>
          <p:cNvSpPr/>
          <p:nvPr/>
        </p:nvSpPr>
        <p:spPr bwMode="auto">
          <a:xfrm>
            <a:off x="5372100" y="3736731"/>
            <a:ext cx="1582615" cy="1134207"/>
          </a:xfrm>
          <a:prstGeom prst="rect">
            <a:avLst/>
          </a:prstGeom>
          <a:no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6181716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27444-0CE7-4A65-813F-80B702F116E8}"/>
              </a:ext>
            </a:extLst>
          </p:cNvPr>
          <p:cNvSpPr>
            <a:spLocks noGrp="1"/>
          </p:cNvSpPr>
          <p:nvPr>
            <p:ph type="title"/>
          </p:nvPr>
        </p:nvSpPr>
        <p:spPr>
          <a:xfrm>
            <a:off x="311172" y="285983"/>
            <a:ext cx="11018520" cy="553998"/>
          </a:xfrm>
        </p:spPr>
        <p:txBody>
          <a:bodyPr/>
          <a:lstStyle/>
          <a:p>
            <a:r>
              <a:rPr lang="en-US" dirty="0"/>
              <a:t>The Technical Innovations in WVD</a:t>
            </a:r>
          </a:p>
        </p:txBody>
      </p:sp>
      <p:cxnSp>
        <p:nvCxnSpPr>
          <p:cNvPr id="5" name="Straight Connector 4">
            <a:extLst>
              <a:ext uri="{FF2B5EF4-FFF2-40B4-BE49-F238E27FC236}">
                <a16:creationId xmlns:a16="http://schemas.microsoft.com/office/drawing/2014/main" id="{2E55D50D-1F94-4B9F-B223-4695E3800D88}"/>
              </a:ext>
            </a:extLst>
          </p:cNvPr>
          <p:cNvCxnSpPr/>
          <p:nvPr/>
        </p:nvCxnSpPr>
        <p:spPr>
          <a:xfrm>
            <a:off x="5424852" y="1600200"/>
            <a:ext cx="0" cy="1951893"/>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ADCE28-5142-42B6-96FB-03FAB5519A97}"/>
              </a:ext>
            </a:extLst>
          </p:cNvPr>
          <p:cNvCxnSpPr/>
          <p:nvPr/>
        </p:nvCxnSpPr>
        <p:spPr>
          <a:xfrm>
            <a:off x="5468817" y="3596056"/>
            <a:ext cx="2409092" cy="1433146"/>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755921-AD44-49E3-9E25-5BD90612D2FC}"/>
              </a:ext>
            </a:extLst>
          </p:cNvPr>
          <p:cNvCxnSpPr/>
          <p:nvPr/>
        </p:nvCxnSpPr>
        <p:spPr>
          <a:xfrm flipH="1">
            <a:off x="3121264" y="3604848"/>
            <a:ext cx="2259623" cy="1441939"/>
          </a:xfrm>
          <a:prstGeom prst="line">
            <a:avLst/>
          </a:prstGeom>
          <a:ln w="57150">
            <a:solidFill>
              <a:srgbClr val="C0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1AB595F-8C8E-48C2-AF8C-362D24C1D0F7}"/>
              </a:ext>
            </a:extLst>
          </p:cNvPr>
          <p:cNvSpPr/>
          <p:nvPr/>
        </p:nvSpPr>
        <p:spPr>
          <a:xfrm>
            <a:off x="4742119" y="3928908"/>
            <a:ext cx="1457923" cy="907171"/>
          </a:xfrm>
          <a:prstGeom prst="rect">
            <a:avLst/>
          </a:prstGeom>
        </p:spPr>
        <p:txBody>
          <a:bodyPr wrap="square">
            <a:spAutoFit/>
          </a:bodyPr>
          <a:lstStyle/>
          <a:p>
            <a:pPr algn="ctr"/>
            <a:r>
              <a:rPr lang="en-US" b="1" dirty="0"/>
              <a:t>Multi-user Windows 10</a:t>
            </a:r>
          </a:p>
        </p:txBody>
      </p:sp>
      <p:sp>
        <p:nvSpPr>
          <p:cNvPr id="11" name="Rectangle 10">
            <a:extLst>
              <a:ext uri="{FF2B5EF4-FFF2-40B4-BE49-F238E27FC236}">
                <a16:creationId xmlns:a16="http://schemas.microsoft.com/office/drawing/2014/main" id="{B71361E9-2F7F-4EC0-9C32-DD7C257DC91B}"/>
              </a:ext>
            </a:extLst>
          </p:cNvPr>
          <p:cNvSpPr/>
          <p:nvPr/>
        </p:nvSpPr>
        <p:spPr>
          <a:xfrm>
            <a:off x="3398781" y="2714710"/>
            <a:ext cx="2184332" cy="907171"/>
          </a:xfrm>
          <a:prstGeom prst="rect">
            <a:avLst/>
          </a:prstGeom>
        </p:spPr>
        <p:txBody>
          <a:bodyPr wrap="square">
            <a:spAutoFit/>
          </a:bodyPr>
          <a:lstStyle/>
          <a:p>
            <a:pPr algn="ctr"/>
            <a:r>
              <a:rPr lang="en-US" b="1" dirty="0"/>
              <a:t>PaaS Services to Supplant Server Farms</a:t>
            </a:r>
          </a:p>
        </p:txBody>
      </p:sp>
      <p:sp>
        <p:nvSpPr>
          <p:cNvPr id="12" name="Rectangle 11">
            <a:extLst>
              <a:ext uri="{FF2B5EF4-FFF2-40B4-BE49-F238E27FC236}">
                <a16:creationId xmlns:a16="http://schemas.microsoft.com/office/drawing/2014/main" id="{FE447E43-CF5F-457D-A12C-6A7004DD947E}"/>
              </a:ext>
            </a:extLst>
          </p:cNvPr>
          <p:cNvSpPr/>
          <p:nvPr/>
        </p:nvSpPr>
        <p:spPr>
          <a:xfrm>
            <a:off x="5438040" y="2724052"/>
            <a:ext cx="1553007" cy="907171"/>
          </a:xfrm>
          <a:prstGeom prst="rect">
            <a:avLst/>
          </a:prstGeom>
        </p:spPr>
        <p:txBody>
          <a:bodyPr wrap="square">
            <a:spAutoFit/>
          </a:bodyPr>
          <a:lstStyle/>
          <a:p>
            <a:pPr algn="ctr"/>
            <a:r>
              <a:rPr lang="en-US" b="1" dirty="0"/>
              <a:t>HTML5 and New Full Clients</a:t>
            </a:r>
          </a:p>
        </p:txBody>
      </p:sp>
      <p:sp>
        <p:nvSpPr>
          <p:cNvPr id="13" name="Rectangle 12">
            <a:extLst>
              <a:ext uri="{FF2B5EF4-FFF2-40B4-BE49-F238E27FC236}">
                <a16:creationId xmlns:a16="http://schemas.microsoft.com/office/drawing/2014/main" id="{516B6F49-DE0E-4BFE-B368-EF9B7A9CD41F}"/>
              </a:ext>
            </a:extLst>
          </p:cNvPr>
          <p:cNvSpPr/>
          <p:nvPr/>
        </p:nvSpPr>
        <p:spPr>
          <a:xfrm>
            <a:off x="9367291" y="5257616"/>
            <a:ext cx="2560576" cy="635559"/>
          </a:xfrm>
          <a:prstGeom prst="rect">
            <a:avLst/>
          </a:prstGeom>
        </p:spPr>
        <p:txBody>
          <a:bodyPr wrap="square">
            <a:spAutoFit/>
          </a:bodyPr>
          <a:lstStyle/>
          <a:p>
            <a:pPr algn="ctr"/>
            <a:r>
              <a:rPr lang="en-US" b="1" dirty="0"/>
              <a:t>Profile Management Solution (FSLogix)</a:t>
            </a:r>
          </a:p>
        </p:txBody>
      </p:sp>
      <p:pic>
        <p:nvPicPr>
          <p:cNvPr id="15" name="Picture 14">
            <a:extLst>
              <a:ext uri="{FF2B5EF4-FFF2-40B4-BE49-F238E27FC236}">
                <a16:creationId xmlns:a16="http://schemas.microsoft.com/office/drawing/2014/main" id="{55985AD3-DFAC-489F-9B26-F34AC98FCB4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98398" y="5090747"/>
            <a:ext cx="4523276" cy="1604856"/>
          </a:xfrm>
          <a:prstGeom prst="rect">
            <a:avLst/>
          </a:prstGeom>
        </p:spPr>
      </p:pic>
      <p:pic>
        <p:nvPicPr>
          <p:cNvPr id="16" name="Picture 15">
            <a:extLst>
              <a:ext uri="{FF2B5EF4-FFF2-40B4-BE49-F238E27FC236}">
                <a16:creationId xmlns:a16="http://schemas.microsoft.com/office/drawing/2014/main" id="{627B1DB5-5A0E-46BC-BA2F-C6F981348C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21264" y="5081797"/>
            <a:ext cx="4798556" cy="1710255"/>
          </a:xfrm>
          <a:prstGeom prst="rect">
            <a:avLst/>
          </a:prstGeom>
        </p:spPr>
      </p:pic>
      <p:pic>
        <p:nvPicPr>
          <p:cNvPr id="17" name="Picture 16">
            <a:extLst>
              <a:ext uri="{FF2B5EF4-FFF2-40B4-BE49-F238E27FC236}">
                <a16:creationId xmlns:a16="http://schemas.microsoft.com/office/drawing/2014/main" id="{FD6B9FB3-0336-4B3D-BBE1-A2A8EFC401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56272" y="1489431"/>
            <a:ext cx="1530804" cy="2571750"/>
          </a:xfrm>
          <a:prstGeom prst="rect">
            <a:avLst/>
          </a:prstGeom>
        </p:spPr>
      </p:pic>
      <p:pic>
        <p:nvPicPr>
          <p:cNvPr id="18" name="Picture 17">
            <a:extLst>
              <a:ext uri="{FF2B5EF4-FFF2-40B4-BE49-F238E27FC236}">
                <a16:creationId xmlns:a16="http://schemas.microsoft.com/office/drawing/2014/main" id="{75400704-E5D4-4EF2-8E33-878C7C5C8B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31677" y="583904"/>
            <a:ext cx="3249850" cy="2032592"/>
          </a:xfrm>
          <a:prstGeom prst="rect">
            <a:avLst/>
          </a:prstGeom>
        </p:spPr>
      </p:pic>
      <p:pic>
        <p:nvPicPr>
          <p:cNvPr id="19" name="Picture 18">
            <a:extLst>
              <a:ext uri="{FF2B5EF4-FFF2-40B4-BE49-F238E27FC236}">
                <a16:creationId xmlns:a16="http://schemas.microsoft.com/office/drawing/2014/main" id="{3894A362-05C5-4C22-9B9C-F620CD630B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9049" y="2724052"/>
            <a:ext cx="2875106" cy="796391"/>
          </a:xfrm>
          <a:prstGeom prst="rect">
            <a:avLst/>
          </a:prstGeom>
        </p:spPr>
      </p:pic>
      <p:pic>
        <p:nvPicPr>
          <p:cNvPr id="20" name="Picture 19">
            <a:extLst>
              <a:ext uri="{FF2B5EF4-FFF2-40B4-BE49-F238E27FC236}">
                <a16:creationId xmlns:a16="http://schemas.microsoft.com/office/drawing/2014/main" id="{4D7B28EF-7419-4028-A690-130EA88C3A3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97691" y="3586399"/>
            <a:ext cx="2409092" cy="1358146"/>
          </a:xfrm>
          <a:prstGeom prst="rect">
            <a:avLst/>
          </a:prstGeom>
        </p:spPr>
      </p:pic>
      <p:grpSp>
        <p:nvGrpSpPr>
          <p:cNvPr id="23" name="Group 22">
            <a:extLst>
              <a:ext uri="{FF2B5EF4-FFF2-40B4-BE49-F238E27FC236}">
                <a16:creationId xmlns:a16="http://schemas.microsoft.com/office/drawing/2014/main" id="{D5CA5888-58E2-4943-BB48-2F2024D8F1B9}"/>
              </a:ext>
            </a:extLst>
          </p:cNvPr>
          <p:cNvGrpSpPr/>
          <p:nvPr/>
        </p:nvGrpSpPr>
        <p:grpSpPr>
          <a:xfrm>
            <a:off x="63098" y="1318544"/>
            <a:ext cx="3397227" cy="2110456"/>
            <a:chOff x="63098" y="1318544"/>
            <a:chExt cx="3397227" cy="2110456"/>
          </a:xfrm>
        </p:grpSpPr>
        <p:pic>
          <p:nvPicPr>
            <p:cNvPr id="14" name="Picture 13">
              <a:extLst>
                <a:ext uri="{FF2B5EF4-FFF2-40B4-BE49-F238E27FC236}">
                  <a16:creationId xmlns:a16="http://schemas.microsoft.com/office/drawing/2014/main" id="{098AC315-C555-46FE-B079-7A37918DF6D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5435" y="1318544"/>
              <a:ext cx="3334890" cy="2110456"/>
            </a:xfrm>
            <a:prstGeom prst="rect">
              <a:avLst/>
            </a:prstGeom>
          </p:spPr>
        </p:pic>
        <p:sp>
          <p:nvSpPr>
            <p:cNvPr id="21" name="TextBox 20">
              <a:extLst>
                <a:ext uri="{FF2B5EF4-FFF2-40B4-BE49-F238E27FC236}">
                  <a16:creationId xmlns:a16="http://schemas.microsoft.com/office/drawing/2014/main" id="{88C9A052-D803-40E6-8345-BCDCBDEA1D9B}"/>
                </a:ext>
              </a:extLst>
            </p:cNvPr>
            <p:cNvSpPr txBox="1"/>
            <p:nvPr/>
          </p:nvSpPr>
          <p:spPr>
            <a:xfrm>
              <a:off x="63098" y="2779669"/>
              <a:ext cx="816136" cy="646331"/>
            </a:xfrm>
            <a:prstGeom prst="rect">
              <a:avLst/>
            </a:prstGeom>
            <a:noFill/>
          </p:spPr>
          <p:txBody>
            <a:bodyPr wrap="square" lIns="0" tIns="0" rIns="0" bIns="0" rtlCol="0">
              <a:spAutoFit/>
            </a:bodyPr>
            <a:lstStyle/>
            <a:p>
              <a:pPr algn="ctr"/>
              <a:r>
                <a:rPr lang="en-US" sz="1400" b="1" dirty="0">
                  <a:gradFill>
                    <a:gsLst>
                      <a:gs pos="2917">
                        <a:schemeClr val="tx1"/>
                      </a:gs>
                      <a:gs pos="30000">
                        <a:schemeClr val="tx1"/>
                      </a:gs>
                    </a:gsLst>
                    <a:lin ang="5400000" scaled="0"/>
                  </a:gradFill>
                </a:rPr>
                <a:t>RDS Server Farm</a:t>
              </a:r>
            </a:p>
          </p:txBody>
        </p:sp>
        <p:sp>
          <p:nvSpPr>
            <p:cNvPr id="22" name="Rectangle 21">
              <a:extLst>
                <a:ext uri="{FF2B5EF4-FFF2-40B4-BE49-F238E27FC236}">
                  <a16:creationId xmlns:a16="http://schemas.microsoft.com/office/drawing/2014/main" id="{0A8F2AF0-C4FF-4C45-B31F-DB0DA44543B8}"/>
                </a:ext>
              </a:extLst>
            </p:cNvPr>
            <p:cNvSpPr/>
            <p:nvPr/>
          </p:nvSpPr>
          <p:spPr bwMode="auto">
            <a:xfrm>
              <a:off x="125435" y="2714710"/>
              <a:ext cx="665873" cy="714290"/>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4" name="Picture 23">
            <a:extLst>
              <a:ext uri="{FF2B5EF4-FFF2-40B4-BE49-F238E27FC236}">
                <a16:creationId xmlns:a16="http://schemas.microsoft.com/office/drawing/2014/main" id="{B0B2FE79-B010-4110-BC91-189FBD1559B5}"/>
              </a:ext>
            </a:extLst>
          </p:cNvPr>
          <p:cNvPicPr>
            <a:picLocks noChangeAspect="1"/>
          </p:cNvPicPr>
          <p:nvPr/>
        </p:nvPicPr>
        <p:blipFill>
          <a:blip r:embed="rId10"/>
          <a:stretch>
            <a:fillRect/>
          </a:stretch>
        </p:blipFill>
        <p:spPr>
          <a:xfrm>
            <a:off x="104388" y="1275983"/>
            <a:ext cx="3355936" cy="3137570"/>
          </a:xfrm>
          <a:prstGeom prst="rect">
            <a:avLst/>
          </a:prstGeom>
        </p:spPr>
      </p:pic>
      <p:sp>
        <p:nvSpPr>
          <p:cNvPr id="25" name="Can 45">
            <a:extLst>
              <a:ext uri="{FF2B5EF4-FFF2-40B4-BE49-F238E27FC236}">
                <a16:creationId xmlns:a16="http://schemas.microsoft.com/office/drawing/2014/main" id="{4BBCC26F-EFE3-4339-8F98-BE00471303D3}"/>
              </a:ext>
            </a:extLst>
          </p:cNvPr>
          <p:cNvSpPr>
            <a:spLocks noChangeAspect="1"/>
          </p:cNvSpPr>
          <p:nvPr/>
        </p:nvSpPr>
        <p:spPr>
          <a:xfrm>
            <a:off x="8729950" y="6011433"/>
            <a:ext cx="793748" cy="477790"/>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8" name="Straight Arrow Connector 27">
            <a:extLst>
              <a:ext uri="{FF2B5EF4-FFF2-40B4-BE49-F238E27FC236}">
                <a16:creationId xmlns:a16="http://schemas.microsoft.com/office/drawing/2014/main" id="{FDBB1F62-A478-4BFB-8504-B472B1D861A0}"/>
              </a:ext>
            </a:extLst>
          </p:cNvPr>
          <p:cNvCxnSpPr>
            <a:cxnSpLocks/>
          </p:cNvCxnSpPr>
          <p:nvPr/>
        </p:nvCxnSpPr>
        <p:spPr>
          <a:xfrm flipH="1">
            <a:off x="7287492" y="6250328"/>
            <a:ext cx="1299584" cy="21512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64CEF60-529B-4AAC-A562-126C7B473B2E}"/>
              </a:ext>
            </a:extLst>
          </p:cNvPr>
          <p:cNvSpPr txBox="1"/>
          <p:nvPr/>
        </p:nvSpPr>
        <p:spPr>
          <a:xfrm>
            <a:off x="9583449" y="5856198"/>
            <a:ext cx="2128260" cy="861774"/>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User’s Profile</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VHD on Network Share</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Mounted at logon</a:t>
            </a:r>
          </a:p>
          <a:p>
            <a:pPr marL="285750" indent="-285750" algn="l">
              <a:buFont typeface="Arial" panose="020B0604020202020204" pitchFamily="34" charset="0"/>
              <a:buChar char="•"/>
            </a:pPr>
            <a:r>
              <a:rPr lang="en-US" sz="1400" dirty="0">
                <a:gradFill>
                  <a:gsLst>
                    <a:gs pos="2917">
                      <a:schemeClr val="tx1"/>
                    </a:gs>
                    <a:gs pos="30000">
                      <a:schemeClr val="tx1"/>
                    </a:gs>
                  </a:gsLst>
                  <a:lin ang="5400000" scaled="0"/>
                </a:gradFill>
              </a:rPr>
              <a:t>Seamless, fast</a:t>
            </a:r>
          </a:p>
        </p:txBody>
      </p:sp>
      <p:pic>
        <p:nvPicPr>
          <p:cNvPr id="3" name="Picture 2">
            <a:extLst>
              <a:ext uri="{FF2B5EF4-FFF2-40B4-BE49-F238E27FC236}">
                <a16:creationId xmlns:a16="http://schemas.microsoft.com/office/drawing/2014/main" id="{5ED5B5A6-F89B-4F22-9A9E-81F350E029B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53536" y="1212758"/>
            <a:ext cx="2406131" cy="1053081"/>
          </a:xfrm>
          <a:prstGeom prst="rect">
            <a:avLst/>
          </a:prstGeom>
        </p:spPr>
      </p:pic>
    </p:spTree>
    <p:extLst>
      <p:ext uri="{BB962C8B-B14F-4D97-AF65-F5344CB8AC3E}">
        <p14:creationId xmlns:p14="http://schemas.microsoft.com/office/powerpoint/2010/main" val="384348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up)">
                                      <p:cBhvr>
                                        <p:cTn id="20" dur="500"/>
                                        <p:tgtEl>
                                          <p:spTgt spid="23"/>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par>
                                <p:cTn id="34" presetID="22" presetClass="entr" presetSubtype="1"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up)">
                                      <p:cBhvr>
                                        <p:cTn id="41" dur="500"/>
                                        <p:tgtEl>
                                          <p:spTgt spid="18"/>
                                        </p:tgtEl>
                                      </p:cBhvr>
                                    </p:animEffect>
                                  </p:childTnLst>
                                </p:cTn>
                              </p:par>
                              <p:par>
                                <p:cTn id="42" presetID="22" presetClass="entr" presetSubtype="1"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par>
                                <p:cTn id="45" presetID="22" presetClass="entr" presetSubtype="1"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left)">
                                      <p:cBhvr>
                                        <p:cTn id="61" dur="500"/>
                                        <p:tgtEl>
                                          <p:spTgt spid="25"/>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left)">
                                      <p:cBhvr>
                                        <p:cTn id="64" dur="500"/>
                                        <p:tgtEl>
                                          <p:spTgt spid="3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5" grpId="0" animBg="1"/>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8DA845-1DD1-4AE9-9AFF-2723BB345133}"/>
              </a:ext>
            </a:extLst>
          </p:cNvPr>
          <p:cNvSpPr>
            <a:spLocks noGrp="1"/>
          </p:cNvSpPr>
          <p:nvPr>
            <p:ph type="title"/>
          </p:nvPr>
        </p:nvSpPr>
        <p:spPr>
          <a:xfrm>
            <a:off x="477862" y="453916"/>
            <a:ext cx="11236276" cy="553998"/>
          </a:xfrm>
        </p:spPr>
        <p:txBody>
          <a:bodyPr/>
          <a:lstStyle/>
          <a:p>
            <a:r>
              <a:rPr lang="en-US" dirty="0"/>
              <a:t>Improved Isolation: WVD Reverse Connect</a:t>
            </a:r>
          </a:p>
        </p:txBody>
      </p:sp>
      <p:sp>
        <p:nvSpPr>
          <p:cNvPr id="4" name="TextBox 3">
            <a:extLst>
              <a:ext uri="{FF2B5EF4-FFF2-40B4-BE49-F238E27FC236}">
                <a16:creationId xmlns:a16="http://schemas.microsoft.com/office/drawing/2014/main" id="{4D27DCC2-F82A-4388-862B-FB15B515F9D8}"/>
              </a:ext>
            </a:extLst>
          </p:cNvPr>
          <p:cNvSpPr txBox="1"/>
          <p:nvPr/>
        </p:nvSpPr>
        <p:spPr>
          <a:xfrm>
            <a:off x="508311" y="1129361"/>
            <a:ext cx="11037203" cy="1411768"/>
          </a:xfrm>
          <a:prstGeom prst="rect">
            <a:avLst/>
          </a:prstGeom>
          <a:noFill/>
        </p:spPr>
        <p:txBody>
          <a:bodyPr wrap="square" lIns="182828" tIns="146262" rIns="182828" bIns="146262" rtlCol="0" anchor="t">
            <a:spAutoFit/>
          </a:bodyPr>
          <a:lstStyle/>
          <a:p>
            <a:pPr marL="280121" indent="-280121" defTabSz="932384">
              <a:lnSpc>
                <a:spcPct val="90000"/>
              </a:lnSpc>
              <a:spcAft>
                <a:spcPts val="1223"/>
              </a:spcAft>
              <a:buFont typeface="Arial" panose="020B0604020202020204" pitchFamily="34" charset="0"/>
              <a:buChar char="•"/>
            </a:pPr>
            <a:r>
              <a:rPr lang="en-US" sz="1961" dirty="0">
                <a:gradFill>
                  <a:gsLst>
                    <a:gs pos="2917">
                      <a:srgbClr val="353535"/>
                    </a:gs>
                    <a:gs pos="30000">
                      <a:srgbClr val="353535"/>
                    </a:gs>
                  </a:gsLst>
                  <a:lin ang="5400000" scaled="0"/>
                </a:gradFill>
                <a:latin typeface="Segoe UI"/>
              </a:rPr>
              <a:t>Outbound WebSocket connections from customer VMs to Broker and Gateway</a:t>
            </a:r>
          </a:p>
          <a:p>
            <a:pPr marL="280121" indent="-280121" defTabSz="932384">
              <a:lnSpc>
                <a:spcPct val="90000"/>
              </a:lnSpc>
              <a:spcAft>
                <a:spcPts val="1223"/>
              </a:spcAft>
              <a:buFont typeface="Arial" panose="020B0604020202020204" pitchFamily="34" charset="0"/>
              <a:buChar char="•"/>
            </a:pPr>
            <a:r>
              <a:rPr lang="en-US" sz="1961" dirty="0">
                <a:solidFill>
                  <a:srgbClr val="1A1A1A"/>
                </a:solidFill>
                <a:latin typeface="Segoe UI"/>
              </a:rPr>
              <a:t>Bidirectional communications between VMs and RD infra over https (443)</a:t>
            </a:r>
            <a:endParaRPr lang="en-US" sz="1961" dirty="0">
              <a:solidFill>
                <a:srgbClr val="1A1A1A"/>
              </a:solidFill>
              <a:latin typeface="Segoe UI"/>
              <a:cs typeface="Segoe UI"/>
            </a:endParaRPr>
          </a:p>
          <a:p>
            <a:pPr marL="280121" indent="-280121" defTabSz="932384">
              <a:lnSpc>
                <a:spcPct val="90000"/>
              </a:lnSpc>
              <a:spcAft>
                <a:spcPts val="1223"/>
              </a:spcAft>
              <a:buFont typeface="Arial" panose="020B0604020202020204" pitchFamily="34" charset="0"/>
              <a:buChar char="•"/>
            </a:pPr>
            <a:r>
              <a:rPr lang="en-US" sz="1961" dirty="0">
                <a:gradFill>
                  <a:gsLst>
                    <a:gs pos="2917">
                      <a:srgbClr val="353535"/>
                    </a:gs>
                    <a:gs pos="30000">
                      <a:srgbClr val="353535"/>
                    </a:gs>
                  </a:gsLst>
                  <a:lin ang="5400000" scaled="0"/>
                </a:gradFill>
                <a:latin typeface="Segoe UI"/>
              </a:rPr>
              <a:t>No inbound ports need be opened to the client environment</a:t>
            </a:r>
          </a:p>
        </p:txBody>
      </p:sp>
      <p:sp>
        <p:nvSpPr>
          <p:cNvPr id="5" name="Rectangle 4">
            <a:extLst>
              <a:ext uri="{FF2B5EF4-FFF2-40B4-BE49-F238E27FC236}">
                <a16:creationId xmlns:a16="http://schemas.microsoft.com/office/drawing/2014/main" id="{07370C35-C594-4D15-956E-6101452B73D9}"/>
              </a:ext>
            </a:extLst>
          </p:cNvPr>
          <p:cNvSpPr/>
          <p:nvPr/>
        </p:nvSpPr>
        <p:spPr bwMode="auto">
          <a:xfrm>
            <a:off x="3131734" y="2712838"/>
            <a:ext cx="3987555" cy="3981690"/>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47558" numCol="1" spcCol="0" rtlCol="0" fromWordArt="0" anchor="t" anchorCtr="0" forceAA="0" compatLnSpc="1">
            <a:prstTxWarp prst="textNoShape">
              <a:avLst/>
            </a:prstTxWarp>
            <a:noAutofit/>
          </a:bodyPr>
          <a:lstStyle/>
          <a:p>
            <a:pPr algn="ctr" defTabSz="878055"/>
            <a:r>
              <a:rPr lang="en-US" sz="1631" dirty="0">
                <a:solidFill>
                  <a:srgbClr val="505050"/>
                </a:solidFill>
                <a:latin typeface="Segoe Pro Semibold" panose="020B0702040504020203" pitchFamily="34" charset="0"/>
                <a:cs typeface="Segoe UI Light"/>
              </a:rPr>
              <a:t>Windows Virtual Desktop </a:t>
            </a:r>
            <a:br>
              <a:rPr lang="en-US" sz="1631" dirty="0">
                <a:solidFill>
                  <a:srgbClr val="505050"/>
                </a:solidFill>
                <a:latin typeface="Segoe Pro Semibold" panose="020B0702040504020203" pitchFamily="34" charset="0"/>
                <a:cs typeface="Segoe UI Light"/>
              </a:rPr>
            </a:br>
            <a:r>
              <a:rPr lang="en-US" sz="1631" dirty="0">
                <a:solidFill>
                  <a:srgbClr val="505050"/>
                </a:solidFill>
                <a:latin typeface="Segoe Pro Semibold" panose="020B0702040504020203" pitchFamily="34" charset="0"/>
                <a:cs typeface="Segoe UI Light"/>
              </a:rPr>
              <a:t>Microsoft-managed Azure services</a:t>
            </a:r>
          </a:p>
        </p:txBody>
      </p:sp>
      <p:sp>
        <p:nvSpPr>
          <p:cNvPr id="6" name="Rectangle 5">
            <a:extLst>
              <a:ext uri="{FF2B5EF4-FFF2-40B4-BE49-F238E27FC236}">
                <a16:creationId xmlns:a16="http://schemas.microsoft.com/office/drawing/2014/main" id="{05863772-BA4D-4F80-89DE-37437EDF3501}"/>
              </a:ext>
            </a:extLst>
          </p:cNvPr>
          <p:cNvSpPr/>
          <p:nvPr/>
        </p:nvSpPr>
        <p:spPr bwMode="auto">
          <a:xfrm>
            <a:off x="3291982" y="3594502"/>
            <a:ext cx="3615845" cy="2689135"/>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err="1">
              <a:solidFill>
                <a:srgbClr val="505050"/>
              </a:solidFill>
              <a:latin typeface="Segoe Pro Semibold" panose="020B0702040504020203" pitchFamily="34" charset="0"/>
              <a:cs typeface="Segoe UI Light"/>
            </a:endParaRPr>
          </a:p>
        </p:txBody>
      </p:sp>
      <p:grpSp>
        <p:nvGrpSpPr>
          <p:cNvPr id="7" name="Group 6">
            <a:extLst>
              <a:ext uri="{FF2B5EF4-FFF2-40B4-BE49-F238E27FC236}">
                <a16:creationId xmlns:a16="http://schemas.microsoft.com/office/drawing/2014/main" id="{903772C9-69CC-43E0-BD97-7A658FF4899F}"/>
              </a:ext>
            </a:extLst>
          </p:cNvPr>
          <p:cNvGrpSpPr/>
          <p:nvPr/>
        </p:nvGrpSpPr>
        <p:grpSpPr>
          <a:xfrm>
            <a:off x="2900576" y="2712837"/>
            <a:ext cx="191285" cy="3812071"/>
            <a:chOff x="2849277" y="1648178"/>
            <a:chExt cx="187578" cy="3738194"/>
          </a:xfrm>
        </p:grpSpPr>
        <p:cxnSp>
          <p:nvCxnSpPr>
            <p:cNvPr id="8" name="Straight Connector 7">
              <a:extLst>
                <a:ext uri="{FF2B5EF4-FFF2-40B4-BE49-F238E27FC236}">
                  <a16:creationId xmlns:a16="http://schemas.microsoft.com/office/drawing/2014/main" id="{A19A576C-7B6A-4C97-9702-3F29489CDDEE}"/>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57520EE5-876D-4628-9373-33403A2A3899}"/>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algn="ctr" defTabSz="932384"/>
              <a:r>
                <a:rPr lang="en-US" sz="1121" dirty="0">
                  <a:solidFill>
                    <a:srgbClr val="505050"/>
                  </a:solidFill>
                  <a:latin typeface="Segoe Pro Semibold" panose="020B0702040504020203" pitchFamily="34" charset="0"/>
                  <a:cs typeface="Segoe UI Light"/>
                </a:rPr>
                <a:t>FIREWALL</a:t>
              </a:r>
              <a:endParaRPr lang="en-US" sz="1121" dirty="0">
                <a:solidFill>
                  <a:srgbClr val="1A1A1A"/>
                </a:solidFill>
                <a:latin typeface="Segoe UI"/>
              </a:endParaRPr>
            </a:p>
          </p:txBody>
        </p:sp>
      </p:grpSp>
      <p:grpSp>
        <p:nvGrpSpPr>
          <p:cNvPr id="10" name="Group 9">
            <a:extLst>
              <a:ext uri="{FF2B5EF4-FFF2-40B4-BE49-F238E27FC236}">
                <a16:creationId xmlns:a16="http://schemas.microsoft.com/office/drawing/2014/main" id="{B53E74A9-AEC9-4B76-B9C2-D98065AE4F89}"/>
              </a:ext>
            </a:extLst>
          </p:cNvPr>
          <p:cNvGrpSpPr/>
          <p:nvPr/>
        </p:nvGrpSpPr>
        <p:grpSpPr>
          <a:xfrm>
            <a:off x="7172713" y="2810561"/>
            <a:ext cx="159011" cy="3764755"/>
            <a:chOff x="2849277" y="128295"/>
            <a:chExt cx="187578" cy="5258077"/>
          </a:xfrm>
        </p:grpSpPr>
        <p:cxnSp>
          <p:nvCxnSpPr>
            <p:cNvPr id="11" name="Straight Connector 10">
              <a:extLst>
                <a:ext uri="{FF2B5EF4-FFF2-40B4-BE49-F238E27FC236}">
                  <a16:creationId xmlns:a16="http://schemas.microsoft.com/office/drawing/2014/main" id="{FE899838-AC7E-4F7A-8F0F-4BA44FAE453E}"/>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 name="Rectangle 11">
              <a:extLst>
                <a:ext uri="{FF2B5EF4-FFF2-40B4-BE49-F238E27FC236}">
                  <a16:creationId xmlns:a16="http://schemas.microsoft.com/office/drawing/2014/main" id="{5F48582E-2A99-4A38-9D9E-63FFF05C1ACC}"/>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algn="ctr" defTabSz="932384"/>
              <a:r>
                <a:rPr lang="en-US" sz="1121" dirty="0">
                  <a:solidFill>
                    <a:srgbClr val="505050"/>
                  </a:solidFill>
                  <a:latin typeface="Segoe Pro Semibold" panose="020B0702040504020203" pitchFamily="34" charset="0"/>
                  <a:cs typeface="Segoe UI Light"/>
                </a:rPr>
                <a:t>FIREWALL</a:t>
              </a:r>
              <a:endParaRPr lang="en-US" sz="1121" dirty="0">
                <a:solidFill>
                  <a:srgbClr val="1A1A1A"/>
                </a:solidFill>
                <a:latin typeface="Segoe UI"/>
              </a:endParaRPr>
            </a:p>
          </p:txBody>
        </p:sp>
      </p:grpSp>
      <p:sp>
        <p:nvSpPr>
          <p:cNvPr id="13" name="Rectangle 12">
            <a:extLst>
              <a:ext uri="{FF2B5EF4-FFF2-40B4-BE49-F238E27FC236}">
                <a16:creationId xmlns:a16="http://schemas.microsoft.com/office/drawing/2014/main" id="{67501A9B-8B2B-4F45-986C-A3083AF2A460}"/>
              </a:ext>
            </a:extLst>
          </p:cNvPr>
          <p:cNvSpPr/>
          <p:nvPr/>
        </p:nvSpPr>
        <p:spPr bwMode="auto">
          <a:xfrm>
            <a:off x="7393945" y="2726898"/>
            <a:ext cx="4443559" cy="394637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86494" rIns="186494" bIns="47558" numCol="1" rtlCol="0" anchor="t" anchorCtr="0" compatLnSpc="1">
            <a:prstTxWarp prst="textNoShape">
              <a:avLst/>
            </a:prstTxWarp>
          </a:bodyPr>
          <a:lstStyle/>
          <a:p>
            <a:pPr algn="ctr" defTabSz="878055">
              <a:defRPr/>
            </a:pPr>
            <a:r>
              <a:rPr lang="en-US" sz="1631" dirty="0">
                <a:solidFill>
                  <a:srgbClr val="505050"/>
                </a:solidFill>
                <a:latin typeface="Segoe Pro Semibold" panose="020B0702040504020203" pitchFamily="34" charset="0"/>
                <a:cs typeface="Segoe UI Light"/>
              </a:rPr>
              <a:t>Windows 10 Enterprise multi-session</a:t>
            </a:r>
          </a:p>
          <a:p>
            <a:pPr algn="ctr" defTabSz="878055">
              <a:defRPr/>
            </a:pPr>
            <a:r>
              <a:rPr lang="en-US" sz="1631" dirty="0">
                <a:solidFill>
                  <a:srgbClr val="505050"/>
                </a:solidFill>
                <a:latin typeface="Segoe Pro Semibold" panose="020B0702040504020203" pitchFamily="34" charset="0"/>
                <a:cs typeface="Segoe UI Light"/>
              </a:rPr>
              <a:t>Customer-managed Azure VMs &amp; services</a:t>
            </a:r>
          </a:p>
        </p:txBody>
      </p:sp>
      <p:sp>
        <p:nvSpPr>
          <p:cNvPr id="14" name="Rectangle 13">
            <a:extLst>
              <a:ext uri="{FF2B5EF4-FFF2-40B4-BE49-F238E27FC236}">
                <a16:creationId xmlns:a16="http://schemas.microsoft.com/office/drawing/2014/main" id="{FE00BE18-1045-4B2A-9B26-F14569940DB5}"/>
              </a:ext>
            </a:extLst>
          </p:cNvPr>
          <p:cNvSpPr/>
          <p:nvPr/>
        </p:nvSpPr>
        <p:spPr bwMode="auto">
          <a:xfrm>
            <a:off x="601635" y="2712836"/>
            <a:ext cx="2280616" cy="3981689"/>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86494" rIns="186494" bIns="47558" numCol="1" spcCol="0" rtlCol="0" fromWordArt="0" anchor="t" anchorCtr="0" forceAA="0" compatLnSpc="1">
            <a:prstTxWarp prst="textNoShape">
              <a:avLst/>
            </a:prstTxWarp>
            <a:noAutofit/>
          </a:bodyPr>
          <a:lstStyle/>
          <a:p>
            <a:pPr algn="ctr" defTabSz="878055"/>
            <a:r>
              <a:rPr lang="en-US" sz="1631" dirty="0">
                <a:solidFill>
                  <a:srgbClr val="505050"/>
                </a:solidFill>
                <a:latin typeface="Segoe Pro Semibold" panose="020B0702040504020203" pitchFamily="34" charset="0"/>
                <a:cs typeface="Segoe UI Light"/>
              </a:rPr>
              <a:t> RD clients</a:t>
            </a:r>
          </a:p>
          <a:p>
            <a:pPr algn="ctr" defTabSz="878055"/>
            <a:r>
              <a:rPr lang="en-US" sz="1631" dirty="0">
                <a:solidFill>
                  <a:srgbClr val="505050"/>
                </a:solidFill>
                <a:latin typeface="Segoe Pro Semibold" panose="020B0702040504020203" pitchFamily="34" charset="0"/>
                <a:cs typeface="Segoe UI Light"/>
              </a:rPr>
              <a:t>Customer-managed</a:t>
            </a:r>
          </a:p>
        </p:txBody>
      </p:sp>
      <p:grpSp>
        <p:nvGrpSpPr>
          <p:cNvPr id="15" name="Group 14">
            <a:extLst>
              <a:ext uri="{FF2B5EF4-FFF2-40B4-BE49-F238E27FC236}">
                <a16:creationId xmlns:a16="http://schemas.microsoft.com/office/drawing/2014/main" id="{2C742DE7-DA6E-4A26-82CB-C15236260A84}"/>
              </a:ext>
            </a:extLst>
          </p:cNvPr>
          <p:cNvGrpSpPr/>
          <p:nvPr/>
        </p:nvGrpSpPr>
        <p:grpSpPr>
          <a:xfrm>
            <a:off x="5094619" y="3911273"/>
            <a:ext cx="1736726" cy="599296"/>
            <a:chOff x="4908037" y="3834996"/>
            <a:chExt cx="1703068" cy="587682"/>
          </a:xfrm>
        </p:grpSpPr>
        <p:sp>
          <p:nvSpPr>
            <p:cNvPr id="16" name="Rectangle: Rounded Corners 15">
              <a:extLst>
                <a:ext uri="{FF2B5EF4-FFF2-40B4-BE49-F238E27FC236}">
                  <a16:creationId xmlns:a16="http://schemas.microsoft.com/office/drawing/2014/main" id="{35AA44E4-62E1-4F24-AE95-365138C905C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7" name="Rectangle: Rounded Corners 16">
              <a:extLst>
                <a:ext uri="{FF2B5EF4-FFF2-40B4-BE49-F238E27FC236}">
                  <a16:creationId xmlns:a16="http://schemas.microsoft.com/office/drawing/2014/main" id="{55ECD585-33CC-4C48-85F8-A8B4E4DC000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8" name="Rectangle: Rounded Corners 17">
              <a:extLst>
                <a:ext uri="{FF2B5EF4-FFF2-40B4-BE49-F238E27FC236}">
                  <a16:creationId xmlns:a16="http://schemas.microsoft.com/office/drawing/2014/main" id="{A81D6337-F20E-4019-9DD3-88E73723447F}"/>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Diagnostics</a:t>
              </a:r>
            </a:p>
          </p:txBody>
        </p:sp>
        <p:sp>
          <p:nvSpPr>
            <p:cNvPr id="19" name="algorithm" title="Icon of a heartbeat">
              <a:extLst>
                <a:ext uri="{FF2B5EF4-FFF2-40B4-BE49-F238E27FC236}">
                  <a16:creationId xmlns:a16="http://schemas.microsoft.com/office/drawing/2014/main" id="{C88AADAF-C262-4D47-BF07-8934D66B960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grpSp>
        <p:nvGrpSpPr>
          <p:cNvPr id="20" name="Group 19">
            <a:extLst>
              <a:ext uri="{FF2B5EF4-FFF2-40B4-BE49-F238E27FC236}">
                <a16:creationId xmlns:a16="http://schemas.microsoft.com/office/drawing/2014/main" id="{71EB9D28-9D27-4D12-BDAC-2E01986372CD}"/>
              </a:ext>
            </a:extLst>
          </p:cNvPr>
          <p:cNvGrpSpPr/>
          <p:nvPr/>
        </p:nvGrpSpPr>
        <p:grpSpPr>
          <a:xfrm>
            <a:off x="5094619" y="4793333"/>
            <a:ext cx="1736726" cy="599296"/>
            <a:chOff x="4908037" y="4699961"/>
            <a:chExt cx="1703068" cy="587682"/>
          </a:xfrm>
        </p:grpSpPr>
        <p:sp>
          <p:nvSpPr>
            <p:cNvPr id="21" name="Rectangle: Rounded Corners 20">
              <a:extLst>
                <a:ext uri="{FF2B5EF4-FFF2-40B4-BE49-F238E27FC236}">
                  <a16:creationId xmlns:a16="http://schemas.microsoft.com/office/drawing/2014/main" id="{B5B954FC-3B59-482D-ACBC-287D28B8402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22" name="Rectangle: Rounded Corners 21">
              <a:extLst>
                <a:ext uri="{FF2B5EF4-FFF2-40B4-BE49-F238E27FC236}">
                  <a16:creationId xmlns:a16="http://schemas.microsoft.com/office/drawing/2014/main" id="{83066407-CD54-40CF-9764-35BCDB4095AA}"/>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23" name="Rectangle: Rounded Corners 22">
              <a:extLst>
                <a:ext uri="{FF2B5EF4-FFF2-40B4-BE49-F238E27FC236}">
                  <a16:creationId xmlns:a16="http://schemas.microsoft.com/office/drawing/2014/main" id="{9EC86EE4-94C6-412E-B6F5-CDB91A493556}"/>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Broker</a:t>
              </a:r>
            </a:p>
          </p:txBody>
        </p:sp>
        <p:cxnSp>
          <p:nvCxnSpPr>
            <p:cNvPr id="24" name="Straight Connector 23">
              <a:extLst>
                <a:ext uri="{FF2B5EF4-FFF2-40B4-BE49-F238E27FC236}">
                  <a16:creationId xmlns:a16="http://schemas.microsoft.com/office/drawing/2014/main" id="{81B5A679-F082-4E2A-9FEE-9CBABB79C88B}"/>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6E4DAA-3DAA-460F-9F1E-989D84936A67}"/>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5854F8E-6292-4BA4-AC77-A3D467CD8315}"/>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25294D77-8A42-44F0-A3CD-CF5CA4DD4C26}"/>
              </a:ext>
            </a:extLst>
          </p:cNvPr>
          <p:cNvSpPr/>
          <p:nvPr/>
        </p:nvSpPr>
        <p:spPr bwMode="auto">
          <a:xfrm>
            <a:off x="7668501" y="3594502"/>
            <a:ext cx="4022758" cy="206090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grpSp>
        <p:nvGrpSpPr>
          <p:cNvPr id="28" name="Group 27">
            <a:extLst>
              <a:ext uri="{FF2B5EF4-FFF2-40B4-BE49-F238E27FC236}">
                <a16:creationId xmlns:a16="http://schemas.microsoft.com/office/drawing/2014/main" id="{900BDDFF-971A-4AB1-A175-4D02C0A834A5}"/>
              </a:ext>
            </a:extLst>
          </p:cNvPr>
          <p:cNvGrpSpPr/>
          <p:nvPr/>
        </p:nvGrpSpPr>
        <p:grpSpPr>
          <a:xfrm>
            <a:off x="7943155" y="3960059"/>
            <a:ext cx="3473450" cy="599296"/>
            <a:chOff x="3519131" y="2542018"/>
            <a:chExt cx="3406136" cy="587682"/>
          </a:xfrm>
        </p:grpSpPr>
        <p:grpSp>
          <p:nvGrpSpPr>
            <p:cNvPr id="29" name="Group 28">
              <a:extLst>
                <a:ext uri="{FF2B5EF4-FFF2-40B4-BE49-F238E27FC236}">
                  <a16:creationId xmlns:a16="http://schemas.microsoft.com/office/drawing/2014/main" id="{5AECCB58-492F-4FD4-B2D8-EEBA3C2F5C8C}"/>
                </a:ext>
              </a:extLst>
            </p:cNvPr>
            <p:cNvGrpSpPr/>
            <p:nvPr/>
          </p:nvGrpSpPr>
          <p:grpSpPr>
            <a:xfrm>
              <a:off x="3519131" y="2542018"/>
              <a:ext cx="3334218" cy="498768"/>
              <a:chOff x="7837970" y="2542018"/>
              <a:chExt cx="3334218" cy="498768"/>
            </a:xfrm>
          </p:grpSpPr>
          <p:sp>
            <p:nvSpPr>
              <p:cNvPr id="36" name="Rectangle: Rounded Corners 35">
                <a:extLst>
                  <a:ext uri="{FF2B5EF4-FFF2-40B4-BE49-F238E27FC236}">
                    <a16:creationId xmlns:a16="http://schemas.microsoft.com/office/drawing/2014/main" id="{582CF534-4C53-429E-B97C-D7592D4A0F2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37" name="Rectangle: Rounded Corners 36">
                <a:extLst>
                  <a:ext uri="{FF2B5EF4-FFF2-40B4-BE49-F238E27FC236}">
                    <a16:creationId xmlns:a16="http://schemas.microsoft.com/office/drawing/2014/main" id="{5609B31F-36CC-4817-BDE7-6580813ABE3A}"/>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30" name="Group 29">
              <a:extLst>
                <a:ext uri="{FF2B5EF4-FFF2-40B4-BE49-F238E27FC236}">
                  <a16:creationId xmlns:a16="http://schemas.microsoft.com/office/drawing/2014/main" id="{F82438C5-F38C-4A8F-9A4B-2EF57EC67A55}"/>
                </a:ext>
              </a:extLst>
            </p:cNvPr>
            <p:cNvGrpSpPr/>
            <p:nvPr/>
          </p:nvGrpSpPr>
          <p:grpSpPr>
            <a:xfrm>
              <a:off x="3555090" y="2586475"/>
              <a:ext cx="3334218" cy="498768"/>
              <a:chOff x="7837970" y="2542018"/>
              <a:chExt cx="3334218" cy="498768"/>
            </a:xfrm>
          </p:grpSpPr>
          <p:sp>
            <p:nvSpPr>
              <p:cNvPr id="34" name="Rectangle: Rounded Corners 33">
                <a:extLst>
                  <a:ext uri="{FF2B5EF4-FFF2-40B4-BE49-F238E27FC236}">
                    <a16:creationId xmlns:a16="http://schemas.microsoft.com/office/drawing/2014/main" id="{39CF4347-50FE-4B20-A35E-943E49716AE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35" name="Rectangle: Rounded Corners 34">
                <a:extLst>
                  <a:ext uri="{FF2B5EF4-FFF2-40B4-BE49-F238E27FC236}">
                    <a16:creationId xmlns:a16="http://schemas.microsoft.com/office/drawing/2014/main" id="{2E352782-FEE2-4AAC-A6B7-DFACC2D77898}"/>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31" name="Group 30">
              <a:extLst>
                <a:ext uri="{FF2B5EF4-FFF2-40B4-BE49-F238E27FC236}">
                  <a16:creationId xmlns:a16="http://schemas.microsoft.com/office/drawing/2014/main" id="{430E6AAD-CFC9-4EB0-BC63-E3B121DB03C6}"/>
                </a:ext>
              </a:extLst>
            </p:cNvPr>
            <p:cNvGrpSpPr/>
            <p:nvPr/>
          </p:nvGrpSpPr>
          <p:grpSpPr>
            <a:xfrm>
              <a:off x="3591049" y="2630932"/>
              <a:ext cx="3334218" cy="498768"/>
              <a:chOff x="7837970" y="2542018"/>
              <a:chExt cx="3334218" cy="498768"/>
            </a:xfrm>
          </p:grpSpPr>
          <p:sp>
            <p:nvSpPr>
              <p:cNvPr id="32" name="Rectangle: Rounded Corners 31">
                <a:extLst>
                  <a:ext uri="{FF2B5EF4-FFF2-40B4-BE49-F238E27FC236}">
                    <a16:creationId xmlns:a16="http://schemas.microsoft.com/office/drawing/2014/main" id="{C1A048EA-39C7-4CC1-93E5-D32582331F8C}"/>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Desktops</a:t>
                </a:r>
              </a:p>
            </p:txBody>
          </p:sp>
          <p:sp>
            <p:nvSpPr>
              <p:cNvPr id="33" name="Rectangle: Rounded Corners 32">
                <a:extLst>
                  <a:ext uri="{FF2B5EF4-FFF2-40B4-BE49-F238E27FC236}">
                    <a16:creationId xmlns:a16="http://schemas.microsoft.com/office/drawing/2014/main" id="{10C9A0C7-1386-4967-AB7D-FBFC491F838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Apps</a:t>
                </a:r>
              </a:p>
            </p:txBody>
          </p:sp>
        </p:grpSp>
      </p:grpSp>
      <p:sp>
        <p:nvSpPr>
          <p:cNvPr id="38" name="desktop" title="a desktop PC">
            <a:extLst>
              <a:ext uri="{FF2B5EF4-FFF2-40B4-BE49-F238E27FC236}">
                <a16:creationId xmlns:a16="http://schemas.microsoft.com/office/drawing/2014/main" id="{3FF94898-98C4-405E-A45F-2C59F0DE86D6}"/>
              </a:ext>
            </a:extLst>
          </p:cNvPr>
          <p:cNvSpPr>
            <a:spLocks noChangeAspect="1" noEditPoints="1"/>
          </p:cNvSpPr>
          <p:nvPr/>
        </p:nvSpPr>
        <p:spPr bwMode="auto">
          <a:xfrm>
            <a:off x="9108534" y="4152064"/>
            <a:ext cx="297754" cy="292894"/>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dirty="0">
              <a:gradFill>
                <a:gsLst>
                  <a:gs pos="0">
                    <a:srgbClr val="505050"/>
                  </a:gs>
                  <a:gs pos="100000">
                    <a:srgbClr val="505050"/>
                  </a:gs>
                </a:gsLst>
              </a:gradFill>
              <a:latin typeface="Segoe UI"/>
            </a:endParaRPr>
          </a:p>
        </p:txBody>
      </p:sp>
      <p:sp>
        <p:nvSpPr>
          <p:cNvPr id="39" name="GenericApp_EB3B" title="Icon of an app window">
            <a:extLst>
              <a:ext uri="{FF2B5EF4-FFF2-40B4-BE49-F238E27FC236}">
                <a16:creationId xmlns:a16="http://schemas.microsoft.com/office/drawing/2014/main" id="{AA024F9E-441A-4DA1-895B-219878EBBCEF}"/>
              </a:ext>
            </a:extLst>
          </p:cNvPr>
          <p:cNvSpPr>
            <a:spLocks noChangeAspect="1" noEditPoints="1"/>
          </p:cNvSpPr>
          <p:nvPr/>
        </p:nvSpPr>
        <p:spPr bwMode="auto">
          <a:xfrm>
            <a:off x="10771921" y="4162060"/>
            <a:ext cx="357314" cy="28596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nvGrpSpPr>
          <p:cNvPr id="40" name="Group 39">
            <a:extLst>
              <a:ext uri="{FF2B5EF4-FFF2-40B4-BE49-F238E27FC236}">
                <a16:creationId xmlns:a16="http://schemas.microsoft.com/office/drawing/2014/main" id="{D5BA8427-3E0C-4A9A-9561-4F2BDC1FC641}"/>
              </a:ext>
            </a:extLst>
          </p:cNvPr>
          <p:cNvGrpSpPr/>
          <p:nvPr/>
        </p:nvGrpSpPr>
        <p:grpSpPr>
          <a:xfrm>
            <a:off x="9478566" y="4093220"/>
            <a:ext cx="1883036" cy="157407"/>
            <a:chOff x="9293160" y="2701454"/>
            <a:chExt cx="1846543" cy="154356"/>
          </a:xfrm>
        </p:grpSpPr>
        <p:sp>
          <p:nvSpPr>
            <p:cNvPr id="41" name="Oval 40">
              <a:extLst>
                <a:ext uri="{FF2B5EF4-FFF2-40B4-BE49-F238E27FC236}">
                  <a16:creationId xmlns:a16="http://schemas.microsoft.com/office/drawing/2014/main" id="{B27F6407-5A4D-47E2-B0D1-D963FBB05A03}"/>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pPr>
              <a:r>
                <a:rPr lang="en-US" sz="714" b="1" dirty="0">
                  <a:solidFill>
                    <a:srgbClr val="0078D4"/>
                  </a:solidFill>
                  <a:latin typeface="Segoe UI"/>
                </a:rPr>
                <a:t>A</a:t>
              </a:r>
            </a:p>
          </p:txBody>
        </p:sp>
        <p:sp>
          <p:nvSpPr>
            <p:cNvPr id="42" name="Oval 41">
              <a:extLst>
                <a:ext uri="{FF2B5EF4-FFF2-40B4-BE49-F238E27FC236}">
                  <a16:creationId xmlns:a16="http://schemas.microsoft.com/office/drawing/2014/main" id="{0E07501B-6FA6-4483-B8F4-60C5AE9E3A0D}"/>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pPr>
              <a:r>
                <a:rPr lang="en-US" sz="714" b="1" dirty="0">
                  <a:solidFill>
                    <a:srgbClr val="0078D4"/>
                  </a:solidFill>
                  <a:latin typeface="Segoe UI"/>
                </a:rPr>
                <a:t>A</a:t>
              </a:r>
            </a:p>
          </p:txBody>
        </p:sp>
      </p:grpSp>
      <p:grpSp>
        <p:nvGrpSpPr>
          <p:cNvPr id="43" name="Group 42">
            <a:extLst>
              <a:ext uri="{FF2B5EF4-FFF2-40B4-BE49-F238E27FC236}">
                <a16:creationId xmlns:a16="http://schemas.microsoft.com/office/drawing/2014/main" id="{436BC746-FBF3-4609-9F5F-CBBD8F93BEDF}"/>
              </a:ext>
            </a:extLst>
          </p:cNvPr>
          <p:cNvGrpSpPr/>
          <p:nvPr/>
        </p:nvGrpSpPr>
        <p:grpSpPr>
          <a:xfrm>
            <a:off x="918821" y="3407571"/>
            <a:ext cx="1658562" cy="2966084"/>
            <a:chOff x="899303" y="2229846"/>
            <a:chExt cx="1626420" cy="2908602"/>
          </a:xfrm>
        </p:grpSpPr>
        <p:sp>
          <p:nvSpPr>
            <p:cNvPr id="44" name="Oval 43">
              <a:extLst>
                <a:ext uri="{FF2B5EF4-FFF2-40B4-BE49-F238E27FC236}">
                  <a16:creationId xmlns:a16="http://schemas.microsoft.com/office/drawing/2014/main" id="{7B1FFD89-1CA3-4FE1-8F28-EF4C720AB1DB}"/>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sp>
          <p:nvSpPr>
            <p:cNvPr id="45" name="Oval 44">
              <a:extLst>
                <a:ext uri="{FF2B5EF4-FFF2-40B4-BE49-F238E27FC236}">
                  <a16:creationId xmlns:a16="http://schemas.microsoft.com/office/drawing/2014/main" id="{23547669-71F5-4B88-8BFF-C44E088D3CD7}"/>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sp>
          <p:nvSpPr>
            <p:cNvPr id="46" name="Oval 45">
              <a:extLst>
                <a:ext uri="{FF2B5EF4-FFF2-40B4-BE49-F238E27FC236}">
                  <a16:creationId xmlns:a16="http://schemas.microsoft.com/office/drawing/2014/main" id="{990F3FBC-E2C3-4544-938E-F601ED546DCD}"/>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59482" tIns="139871" rIns="0" bIns="47551" numCol="1" spcCol="0" rtlCol="0" fromWordArt="0" anchor="t" anchorCtr="0" forceAA="0" compatLnSpc="1">
              <a:prstTxWarp prst="textNoShape">
                <a:avLst/>
              </a:prstTxWarp>
              <a:noAutofit/>
            </a:bodyPr>
            <a:lstStyle/>
            <a:p>
              <a:pPr defTabSz="950664" fontAlgn="base">
                <a:spcBef>
                  <a:spcPct val="0"/>
                </a:spcBef>
                <a:spcAft>
                  <a:spcPct val="0"/>
                </a:spcAft>
              </a:pPr>
              <a:endParaRPr lang="en-US" sz="1427" dirty="0">
                <a:solidFill>
                  <a:srgbClr val="505050"/>
                </a:solidFill>
                <a:latin typeface="Segoe Pro Semibold" panose="020B0702040504020203" pitchFamily="34" charset="0"/>
                <a:cs typeface="Segoe UI Light"/>
              </a:endParaRPr>
            </a:p>
          </p:txBody>
        </p:sp>
        <p:grpSp>
          <p:nvGrpSpPr>
            <p:cNvPr id="47" name="Group 46">
              <a:extLst>
                <a:ext uri="{FF2B5EF4-FFF2-40B4-BE49-F238E27FC236}">
                  <a16:creationId xmlns:a16="http://schemas.microsoft.com/office/drawing/2014/main" id="{189953AA-1B20-4E11-BCD1-E0BED085D5D9}"/>
                </a:ext>
              </a:extLst>
            </p:cNvPr>
            <p:cNvGrpSpPr/>
            <p:nvPr/>
          </p:nvGrpSpPr>
          <p:grpSpPr>
            <a:xfrm>
              <a:off x="2043658" y="2532747"/>
              <a:ext cx="482065" cy="2255907"/>
              <a:chOff x="2224274" y="2338191"/>
              <a:chExt cx="482065" cy="2255907"/>
            </a:xfrm>
          </p:grpSpPr>
          <p:grpSp>
            <p:nvGrpSpPr>
              <p:cNvPr id="51" name="Group 50">
                <a:extLst>
                  <a:ext uri="{FF2B5EF4-FFF2-40B4-BE49-F238E27FC236}">
                    <a16:creationId xmlns:a16="http://schemas.microsoft.com/office/drawing/2014/main" id="{2DED3E2C-0C2B-4BE8-ABAF-DEBB7F7668DA}"/>
                  </a:ext>
                </a:extLst>
              </p:cNvPr>
              <p:cNvGrpSpPr/>
              <p:nvPr/>
            </p:nvGrpSpPr>
            <p:grpSpPr>
              <a:xfrm>
                <a:off x="2281302" y="3639439"/>
                <a:ext cx="319498" cy="414180"/>
                <a:chOff x="5866856" y="4829242"/>
                <a:chExt cx="702675" cy="865083"/>
              </a:xfrm>
            </p:grpSpPr>
            <p:sp>
              <p:nvSpPr>
                <p:cNvPr id="59" name="Freeform 12">
                  <a:extLst>
                    <a:ext uri="{FF2B5EF4-FFF2-40B4-BE49-F238E27FC236}">
                      <a16:creationId xmlns:a16="http://schemas.microsoft.com/office/drawing/2014/main" id="{80E77F97-6558-4B28-BDEB-1EFF6375BC0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60" name="Freeform 13">
                  <a:extLst>
                    <a:ext uri="{FF2B5EF4-FFF2-40B4-BE49-F238E27FC236}">
                      <a16:creationId xmlns:a16="http://schemas.microsoft.com/office/drawing/2014/main" id="{7AD764F6-29F7-479C-900D-F5C74D1BDE89}"/>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grpSp>
          <p:grpSp>
            <p:nvGrpSpPr>
              <p:cNvPr id="52" name="Group 51">
                <a:extLst>
                  <a:ext uri="{FF2B5EF4-FFF2-40B4-BE49-F238E27FC236}">
                    <a16:creationId xmlns:a16="http://schemas.microsoft.com/office/drawing/2014/main" id="{6D807C1E-298F-4109-BBC7-DAE7244347FC}"/>
                  </a:ext>
                </a:extLst>
              </p:cNvPr>
              <p:cNvGrpSpPr/>
              <p:nvPr/>
            </p:nvGrpSpPr>
            <p:grpSpPr>
              <a:xfrm>
                <a:off x="2286418" y="3019895"/>
                <a:ext cx="335350" cy="419905"/>
                <a:chOff x="13987161" y="3323588"/>
                <a:chExt cx="2047876" cy="2435225"/>
              </a:xfrm>
              <a:solidFill>
                <a:schemeClr val="bg1"/>
              </a:solidFill>
            </p:grpSpPr>
            <p:sp>
              <p:nvSpPr>
                <p:cNvPr id="55" name="Freeform 50">
                  <a:extLst>
                    <a:ext uri="{FF2B5EF4-FFF2-40B4-BE49-F238E27FC236}">
                      <a16:creationId xmlns:a16="http://schemas.microsoft.com/office/drawing/2014/main" id="{2908CED1-7BDA-4E11-92E3-AFC3457F5B6F}"/>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56" name="Freeform 51">
                  <a:extLst>
                    <a:ext uri="{FF2B5EF4-FFF2-40B4-BE49-F238E27FC236}">
                      <a16:creationId xmlns:a16="http://schemas.microsoft.com/office/drawing/2014/main" id="{1670D94E-F9EB-49E3-A188-D96D97275B36}"/>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57" name="Freeform 52">
                  <a:extLst>
                    <a:ext uri="{FF2B5EF4-FFF2-40B4-BE49-F238E27FC236}">
                      <a16:creationId xmlns:a16="http://schemas.microsoft.com/office/drawing/2014/main" id="{AF011C45-EF9D-4FC6-B64A-4168C4387D25}"/>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sp>
              <p:nvSpPr>
                <p:cNvPr id="58" name="Freeform 53">
                  <a:extLst>
                    <a:ext uri="{FF2B5EF4-FFF2-40B4-BE49-F238E27FC236}">
                      <a16:creationId xmlns:a16="http://schemas.microsoft.com/office/drawing/2014/main" id="{311C287F-0956-44E2-9BC4-6F20FA2C4E93}"/>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05">
                    <a:defRPr/>
                  </a:pPr>
                  <a:endParaRPr lang="en-US" sz="4797">
                    <a:solidFill>
                      <a:srgbClr val="505050"/>
                    </a:solidFill>
                    <a:latin typeface="Segoe UI"/>
                  </a:endParaRPr>
                </a:p>
              </p:txBody>
            </p:sp>
          </p:grpSp>
          <p:pic>
            <p:nvPicPr>
              <p:cNvPr id="53" name="Picture 52">
                <a:extLst>
                  <a:ext uri="{FF2B5EF4-FFF2-40B4-BE49-F238E27FC236}">
                    <a16:creationId xmlns:a16="http://schemas.microsoft.com/office/drawing/2014/main" id="{245AD7BD-A776-4347-B812-D0E67278C6B6}"/>
                  </a:ext>
                </a:extLst>
              </p:cNvPr>
              <p:cNvPicPr>
                <a:picLocks noChangeAspect="1"/>
              </p:cNvPicPr>
              <p:nvPr/>
            </p:nvPicPr>
            <p:blipFill rotWithShape="1">
              <a:blip r:embed="rId3" cstate="print">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r="76523"/>
              <a:stretch/>
            </p:blipFill>
            <p:spPr>
              <a:xfrm>
                <a:off x="2286418" y="4253257"/>
                <a:ext cx="364301" cy="340841"/>
              </a:xfrm>
              <a:prstGeom prst="rect">
                <a:avLst/>
              </a:prstGeom>
            </p:spPr>
          </p:pic>
          <p:pic>
            <p:nvPicPr>
              <p:cNvPr id="54" name="Picture 53">
                <a:extLst>
                  <a:ext uri="{FF2B5EF4-FFF2-40B4-BE49-F238E27FC236}">
                    <a16:creationId xmlns:a16="http://schemas.microsoft.com/office/drawing/2014/main" id="{F87F1253-B9DC-48A3-859D-C2CC7D578E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48" name="CellPhone_E8EA" title="Icon of a cellphone">
              <a:extLst>
                <a:ext uri="{FF2B5EF4-FFF2-40B4-BE49-F238E27FC236}">
                  <a16:creationId xmlns:a16="http://schemas.microsoft.com/office/drawing/2014/main" id="{0BF680C6-ADE3-4851-83C5-DE65C47085E5}"/>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49" name="Laptop_E770" title="Icon of a laptop">
              <a:extLst>
                <a:ext uri="{FF2B5EF4-FFF2-40B4-BE49-F238E27FC236}">
                  <a16:creationId xmlns:a16="http://schemas.microsoft.com/office/drawing/2014/main" id="{2EA0A3CF-BBD4-4EF9-AD2B-EFCFC6C5BE14}"/>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sp>
          <p:nvSpPr>
            <p:cNvPr id="50" name="Tablet_E70A" title="Icon of a tablet">
              <a:extLst>
                <a:ext uri="{FF2B5EF4-FFF2-40B4-BE49-F238E27FC236}">
                  <a16:creationId xmlns:a16="http://schemas.microsoft.com/office/drawing/2014/main" id="{4C33F374-DC88-4C37-9C34-DD8F37A27056}"/>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gradFill>
                <a:latin typeface="Segoe UI"/>
              </a:endParaRPr>
            </a:p>
          </p:txBody>
        </p:sp>
      </p:grpSp>
      <p:sp>
        <p:nvSpPr>
          <p:cNvPr id="61" name="Rectangle: Rounded Corners 60">
            <a:extLst>
              <a:ext uri="{FF2B5EF4-FFF2-40B4-BE49-F238E27FC236}">
                <a16:creationId xmlns:a16="http://schemas.microsoft.com/office/drawing/2014/main" id="{BFC0ACC1-F8C0-4297-906A-85C183FE78AE}"/>
              </a:ext>
            </a:extLst>
          </p:cNvPr>
          <p:cNvSpPr/>
          <p:nvPr/>
        </p:nvSpPr>
        <p:spPr bwMode="auto">
          <a:xfrm>
            <a:off x="5195219" y="5775014"/>
            <a:ext cx="1663386" cy="508625"/>
          </a:xfrm>
          <a:prstGeom prst="roundRect">
            <a:avLst/>
          </a:prstGeom>
          <a:noFill/>
          <a:ln w="10795" cap="flat" cmpd="sng" algn="ctr">
            <a:noFill/>
            <a:prstDash val="solid"/>
          </a:ln>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solidFill>
                  <a:srgbClr val="FFFFFF"/>
                </a:solidFill>
                <a:latin typeface="Segoe UI Semibold"/>
              </a:rPr>
              <a:t>Azure SQL DB</a:t>
            </a:r>
          </a:p>
        </p:txBody>
      </p:sp>
      <p:sp>
        <p:nvSpPr>
          <p:cNvPr id="62" name="Rectangle 61">
            <a:extLst>
              <a:ext uri="{FF2B5EF4-FFF2-40B4-BE49-F238E27FC236}">
                <a16:creationId xmlns:a16="http://schemas.microsoft.com/office/drawing/2014/main" id="{151FE136-6627-40F1-9879-DC92D3EBCB0D}"/>
              </a:ext>
            </a:extLst>
          </p:cNvPr>
          <p:cNvSpPr/>
          <p:nvPr/>
        </p:nvSpPr>
        <p:spPr>
          <a:xfrm>
            <a:off x="11075125" y="3555968"/>
            <a:ext cx="884987" cy="311945"/>
          </a:xfrm>
          <a:prstGeom prst="rect">
            <a:avLst/>
          </a:prstGeom>
        </p:spPr>
        <p:txBody>
          <a:bodyPr wrap="square" anchor="ctr">
            <a:spAutoFit/>
          </a:bodyPr>
          <a:lstStyle/>
          <a:p>
            <a:pPr defTabSz="878055">
              <a:defRPr/>
            </a:pPr>
            <a:r>
              <a:rPr lang="en-US" sz="1398" cap="all" dirty="0">
                <a:solidFill>
                  <a:srgbClr val="FFFFFF"/>
                </a:solidFill>
                <a:latin typeface="Segoe Pro Semibold" panose="020B0702040504020203" pitchFamily="34" charset="0"/>
                <a:cs typeface="Segoe UI Light"/>
              </a:rPr>
              <a:t> </a:t>
            </a:r>
            <a:r>
              <a:rPr lang="en-US" sz="1427" dirty="0">
                <a:solidFill>
                  <a:srgbClr val="505050"/>
                </a:solidFill>
                <a:latin typeface="Segoe Pro Semibold" panose="020B0702040504020203" pitchFamily="34" charset="0"/>
                <a:cs typeface="Segoe UI Light"/>
              </a:rPr>
              <a:t>VMs</a:t>
            </a:r>
          </a:p>
        </p:txBody>
      </p:sp>
      <p:sp>
        <p:nvSpPr>
          <p:cNvPr id="63" name="Right Bracket 62">
            <a:extLst>
              <a:ext uri="{FF2B5EF4-FFF2-40B4-BE49-F238E27FC236}">
                <a16:creationId xmlns:a16="http://schemas.microsoft.com/office/drawing/2014/main" id="{3348CDF0-63F6-4F49-81BC-F2CE8890B6A5}"/>
              </a:ext>
            </a:extLst>
          </p:cNvPr>
          <p:cNvSpPr/>
          <p:nvPr/>
        </p:nvSpPr>
        <p:spPr>
          <a:xfrm>
            <a:off x="2572789" y="3682856"/>
            <a:ext cx="129007" cy="2455323"/>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32205">
              <a:defRPr/>
            </a:pPr>
            <a:endParaRPr lang="en-US" sz="13792">
              <a:solidFill>
                <a:srgbClr val="505050"/>
              </a:solidFill>
              <a:latin typeface="Segoe UI"/>
            </a:endParaRPr>
          </a:p>
        </p:txBody>
      </p:sp>
      <p:grpSp>
        <p:nvGrpSpPr>
          <p:cNvPr id="64" name="Group 63">
            <a:extLst>
              <a:ext uri="{FF2B5EF4-FFF2-40B4-BE49-F238E27FC236}">
                <a16:creationId xmlns:a16="http://schemas.microsoft.com/office/drawing/2014/main" id="{3C8E10BD-832E-4358-9845-B1ED38A467A4}"/>
              </a:ext>
            </a:extLst>
          </p:cNvPr>
          <p:cNvGrpSpPr/>
          <p:nvPr/>
        </p:nvGrpSpPr>
        <p:grpSpPr>
          <a:xfrm>
            <a:off x="3357894" y="4793333"/>
            <a:ext cx="1736726" cy="599296"/>
            <a:chOff x="3204969" y="4699961"/>
            <a:chExt cx="1703068" cy="587682"/>
          </a:xfrm>
        </p:grpSpPr>
        <p:sp>
          <p:nvSpPr>
            <p:cNvPr id="65" name="Rectangle: Rounded Corners 64">
              <a:extLst>
                <a:ext uri="{FF2B5EF4-FFF2-40B4-BE49-F238E27FC236}">
                  <a16:creationId xmlns:a16="http://schemas.microsoft.com/office/drawing/2014/main" id="{67A8DAFB-8D83-4E44-90D2-41FF431730AF}"/>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66" name="Rectangle: Rounded Corners 65">
              <a:extLst>
                <a:ext uri="{FF2B5EF4-FFF2-40B4-BE49-F238E27FC236}">
                  <a16:creationId xmlns:a16="http://schemas.microsoft.com/office/drawing/2014/main" id="{6315D1A8-843C-41A1-97F0-7399B057D8B4}"/>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67" name="Rectangle: Rounded Corners 66">
              <a:extLst>
                <a:ext uri="{FF2B5EF4-FFF2-40B4-BE49-F238E27FC236}">
                  <a16:creationId xmlns:a16="http://schemas.microsoft.com/office/drawing/2014/main" id="{C5F7E8DD-E043-4EE0-BADD-E0C5500BE032}"/>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Gateway</a:t>
              </a:r>
            </a:p>
          </p:txBody>
        </p:sp>
        <p:sp>
          <p:nvSpPr>
            <p:cNvPr id="68" name="Move_E7C2" title="Icon of four arrows pointing away from eachother">
              <a:extLst>
                <a:ext uri="{FF2B5EF4-FFF2-40B4-BE49-F238E27FC236}">
                  <a16:creationId xmlns:a16="http://schemas.microsoft.com/office/drawing/2014/main" id="{C14B1283-A0CE-45C8-9B43-E3881ED50C5E}"/>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91390" tIns="45696" rIns="91390" bIns="45696" numCol="1" anchor="t" anchorCtr="0" compatLnSpc="1">
              <a:prstTxWarp prst="textNoShape">
                <a:avLst/>
              </a:prstTxWarp>
            </a:bodyPr>
            <a:lstStyle/>
            <a:p>
              <a:pPr algn="ctr" defTabSz="913861" fontAlgn="base">
                <a:defRPr/>
              </a:pPr>
              <a:endParaRPr lang="en-US" sz="900">
                <a:gradFill>
                  <a:gsLst>
                    <a:gs pos="0">
                      <a:srgbClr val="505050"/>
                    </a:gs>
                    <a:gs pos="100000">
                      <a:srgbClr val="505050"/>
                    </a:gs>
                  </a:gsLst>
                  <a:lin ang="5400000" scaled="1"/>
                </a:gradFill>
                <a:latin typeface="Segoe UI"/>
              </a:endParaRPr>
            </a:p>
          </p:txBody>
        </p:sp>
      </p:grpSp>
      <p:grpSp>
        <p:nvGrpSpPr>
          <p:cNvPr id="69" name="Group 68">
            <a:extLst>
              <a:ext uri="{FF2B5EF4-FFF2-40B4-BE49-F238E27FC236}">
                <a16:creationId xmlns:a16="http://schemas.microsoft.com/office/drawing/2014/main" id="{224934BA-BCEF-4247-8E31-3EC3FC5D79F8}"/>
              </a:ext>
            </a:extLst>
          </p:cNvPr>
          <p:cNvGrpSpPr/>
          <p:nvPr/>
        </p:nvGrpSpPr>
        <p:grpSpPr>
          <a:xfrm>
            <a:off x="3357894" y="3911273"/>
            <a:ext cx="1736726" cy="599296"/>
            <a:chOff x="3204969" y="3834996"/>
            <a:chExt cx="1703068" cy="587682"/>
          </a:xfrm>
        </p:grpSpPr>
        <p:sp>
          <p:nvSpPr>
            <p:cNvPr id="70" name="Rectangle: Rounded Corners 69">
              <a:extLst>
                <a:ext uri="{FF2B5EF4-FFF2-40B4-BE49-F238E27FC236}">
                  <a16:creationId xmlns:a16="http://schemas.microsoft.com/office/drawing/2014/main" id="{635C82B3-EDAF-4CA3-9449-D3352A7CF26D}"/>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71" name="Rectangle: Rounded Corners 70">
              <a:extLst>
                <a:ext uri="{FF2B5EF4-FFF2-40B4-BE49-F238E27FC236}">
                  <a16:creationId xmlns:a16="http://schemas.microsoft.com/office/drawing/2014/main" id="{BB0AD52A-86FB-4635-8696-D2B6990F836C}"/>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72" name="Rectangle: Rounded Corners 71">
              <a:extLst>
                <a:ext uri="{FF2B5EF4-FFF2-40B4-BE49-F238E27FC236}">
                  <a16:creationId xmlns:a16="http://schemas.microsoft.com/office/drawing/2014/main" id="{56408760-2B97-4930-995C-F0DE7215BDAF}"/>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Web Access</a:t>
              </a:r>
            </a:p>
          </p:txBody>
        </p:sp>
        <p:sp>
          <p:nvSpPr>
            <p:cNvPr id="73" name="globe_2" title="Icon of a sphere made of lines">
              <a:extLst>
                <a:ext uri="{FF2B5EF4-FFF2-40B4-BE49-F238E27FC236}">
                  <a16:creationId xmlns:a16="http://schemas.microsoft.com/office/drawing/2014/main" id="{CD3DF73F-7384-469A-AE41-2562F6A54044}"/>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900" dirty="0">
                <a:gradFill>
                  <a:gsLst>
                    <a:gs pos="0">
                      <a:srgbClr val="505050"/>
                    </a:gs>
                    <a:gs pos="100000">
                      <a:srgbClr val="505050"/>
                    </a:gs>
                  </a:gsLst>
                </a:gradFill>
                <a:latin typeface="Segoe UI"/>
              </a:endParaRPr>
            </a:p>
          </p:txBody>
        </p:sp>
      </p:grpSp>
      <p:sp>
        <p:nvSpPr>
          <p:cNvPr id="74" name="TextBox 73">
            <a:extLst>
              <a:ext uri="{FF2B5EF4-FFF2-40B4-BE49-F238E27FC236}">
                <a16:creationId xmlns:a16="http://schemas.microsoft.com/office/drawing/2014/main" id="{8D5EF0AF-6B1C-4332-810D-DEFDF8D43ED9}"/>
              </a:ext>
            </a:extLst>
          </p:cNvPr>
          <p:cNvSpPr txBox="1"/>
          <p:nvPr/>
        </p:nvSpPr>
        <p:spPr>
          <a:xfrm>
            <a:off x="7753960" y="3617420"/>
            <a:ext cx="1243294" cy="219612"/>
          </a:xfrm>
          <a:prstGeom prst="rect">
            <a:avLst/>
          </a:prstGeom>
          <a:noFill/>
        </p:spPr>
        <p:txBody>
          <a:bodyPr wrap="square" lIns="0" tIns="0" rIns="0" bIns="0" rtlCol="0">
            <a:spAutoFit/>
          </a:bodyPr>
          <a:lstStyle/>
          <a:p>
            <a:pPr defTabSz="932384"/>
            <a:r>
              <a:rPr lang="en-US" sz="1427" dirty="0">
                <a:solidFill>
                  <a:srgbClr val="505050"/>
                </a:solidFill>
                <a:latin typeface="Segoe Pro Semibold" panose="020B0702040504020203" pitchFamily="34" charset="0"/>
                <a:cs typeface="Segoe UI Light"/>
              </a:rPr>
              <a:t>Azure AD</a:t>
            </a:r>
          </a:p>
        </p:txBody>
      </p:sp>
      <p:pic>
        <p:nvPicPr>
          <p:cNvPr id="75" name="Picture 2">
            <a:extLst>
              <a:ext uri="{FF2B5EF4-FFF2-40B4-BE49-F238E27FC236}">
                <a16:creationId xmlns:a16="http://schemas.microsoft.com/office/drawing/2014/main" id="{937546D5-A705-4556-9587-BA83BBBF57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925" y="5782951"/>
            <a:ext cx="407514" cy="430581"/>
          </a:xfrm>
          <a:prstGeom prst="rect">
            <a:avLst/>
          </a:prstGeom>
          <a:noFill/>
        </p:spPr>
      </p:pic>
      <p:grpSp>
        <p:nvGrpSpPr>
          <p:cNvPr id="82" name="Group 81">
            <a:extLst>
              <a:ext uri="{FF2B5EF4-FFF2-40B4-BE49-F238E27FC236}">
                <a16:creationId xmlns:a16="http://schemas.microsoft.com/office/drawing/2014/main" id="{CC5D871A-578C-4831-9B41-88AB02FB6C9A}"/>
              </a:ext>
            </a:extLst>
          </p:cNvPr>
          <p:cNvGrpSpPr/>
          <p:nvPr/>
        </p:nvGrpSpPr>
        <p:grpSpPr>
          <a:xfrm>
            <a:off x="7469475" y="3594502"/>
            <a:ext cx="4221784" cy="2074870"/>
            <a:chOff x="7323005" y="3524364"/>
            <a:chExt cx="4139967" cy="2034659"/>
          </a:xfrm>
        </p:grpSpPr>
        <p:sp>
          <p:nvSpPr>
            <p:cNvPr id="83" name="Rectangle 82">
              <a:extLst>
                <a:ext uri="{FF2B5EF4-FFF2-40B4-BE49-F238E27FC236}">
                  <a16:creationId xmlns:a16="http://schemas.microsoft.com/office/drawing/2014/main" id="{995402AF-ABB8-4E00-8144-16B9260FAA66}"/>
                </a:ext>
              </a:extLst>
            </p:cNvPr>
            <p:cNvSpPr/>
            <p:nvPr/>
          </p:nvSpPr>
          <p:spPr bwMode="auto">
            <a:xfrm>
              <a:off x="7511701" y="3524364"/>
              <a:ext cx="3951271" cy="2034659"/>
            </a:xfrm>
            <a:prstGeom prst="rect">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a:spcBef>
                  <a:spcPct val="0"/>
                </a:spcBef>
                <a:spcAft>
                  <a:spcPct val="0"/>
                </a:spcAft>
              </a:pPr>
              <a:endParaRPr lang="en-US" sz="1631" dirty="0">
                <a:gradFill>
                  <a:gsLst>
                    <a:gs pos="40075">
                      <a:srgbClr val="FFFFFF"/>
                    </a:gs>
                    <a:gs pos="30000">
                      <a:srgbClr val="FFFFFF"/>
                    </a:gs>
                  </a:gsLst>
                  <a:lin ang="5400000" scaled="0"/>
                </a:gradFill>
                <a:latin typeface="Segoe UI"/>
              </a:endParaRPr>
            </a:p>
          </p:txBody>
        </p:sp>
        <p:sp>
          <p:nvSpPr>
            <p:cNvPr id="84" name="Lock" title="Icon of a padlock">
              <a:extLst>
                <a:ext uri="{FF2B5EF4-FFF2-40B4-BE49-F238E27FC236}">
                  <a16:creationId xmlns:a16="http://schemas.microsoft.com/office/drawing/2014/main" id="{E57404A9-D39B-47AF-87A9-EEE667EDE182}"/>
                </a:ext>
              </a:extLst>
            </p:cNvPr>
            <p:cNvSpPr>
              <a:spLocks noChangeAspect="1" noEditPoints="1"/>
            </p:cNvSpPr>
            <p:nvPr/>
          </p:nvSpPr>
          <p:spPr bwMode="auto">
            <a:xfrm>
              <a:off x="7323005" y="5332535"/>
              <a:ext cx="134211" cy="1875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90" tIns="45696" rIns="91390" bIns="45696" numCol="1" anchor="t" anchorCtr="0" compatLnSpc="1">
              <a:prstTxWarp prst="textNoShape">
                <a:avLst/>
              </a:prstTxWarp>
            </a:bodyPr>
            <a:lstStyle/>
            <a:p>
              <a:pPr algn="ctr" defTabSz="913861" fontAlgn="base">
                <a:defRPr/>
              </a:pPr>
              <a:endParaRPr lang="en-US" sz="1699">
                <a:solidFill>
                  <a:srgbClr val="505050"/>
                </a:solidFill>
                <a:latin typeface="Segoe UI"/>
              </a:endParaRPr>
            </a:p>
          </p:txBody>
        </p:sp>
      </p:grpSp>
      <p:grpSp>
        <p:nvGrpSpPr>
          <p:cNvPr id="85" name="Group 84">
            <a:extLst>
              <a:ext uri="{FF2B5EF4-FFF2-40B4-BE49-F238E27FC236}">
                <a16:creationId xmlns:a16="http://schemas.microsoft.com/office/drawing/2014/main" id="{4331161C-CF61-43B3-A835-CBA5A46D7214}"/>
              </a:ext>
            </a:extLst>
          </p:cNvPr>
          <p:cNvGrpSpPr/>
          <p:nvPr/>
        </p:nvGrpSpPr>
        <p:grpSpPr>
          <a:xfrm>
            <a:off x="7481407" y="3353802"/>
            <a:ext cx="386305" cy="386305"/>
            <a:chOff x="5564119" y="2081144"/>
            <a:chExt cx="501718" cy="501718"/>
          </a:xfrm>
        </p:grpSpPr>
        <p:sp>
          <p:nvSpPr>
            <p:cNvPr id="86" name="Diamond 85">
              <a:extLst>
                <a:ext uri="{FF2B5EF4-FFF2-40B4-BE49-F238E27FC236}">
                  <a16:creationId xmlns:a16="http://schemas.microsoft.com/office/drawing/2014/main" id="{92EBE073-087E-4C41-B0A9-87B1260A8457}"/>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7" name="Graphic 86">
              <a:extLst>
                <a:ext uri="{FF2B5EF4-FFF2-40B4-BE49-F238E27FC236}">
                  <a16:creationId xmlns:a16="http://schemas.microsoft.com/office/drawing/2014/main" id="{17BDD2D3-1781-4768-8D77-BD23D6AFEC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88" name="Group 87">
            <a:extLst>
              <a:ext uri="{FF2B5EF4-FFF2-40B4-BE49-F238E27FC236}">
                <a16:creationId xmlns:a16="http://schemas.microsoft.com/office/drawing/2014/main" id="{FDB1273B-2029-41BB-8302-DC05EF28A2E2}"/>
              </a:ext>
            </a:extLst>
          </p:cNvPr>
          <p:cNvGrpSpPr/>
          <p:nvPr/>
        </p:nvGrpSpPr>
        <p:grpSpPr>
          <a:xfrm>
            <a:off x="7943155" y="4788243"/>
            <a:ext cx="3473450" cy="599296"/>
            <a:chOff x="7787505" y="5258366"/>
            <a:chExt cx="3406136" cy="587682"/>
          </a:xfrm>
        </p:grpSpPr>
        <p:grpSp>
          <p:nvGrpSpPr>
            <p:cNvPr id="89" name="Group 88">
              <a:extLst>
                <a:ext uri="{FF2B5EF4-FFF2-40B4-BE49-F238E27FC236}">
                  <a16:creationId xmlns:a16="http://schemas.microsoft.com/office/drawing/2014/main" id="{ED7ED265-9783-421B-8637-C7CBB20FFCE0}"/>
                </a:ext>
              </a:extLst>
            </p:cNvPr>
            <p:cNvGrpSpPr/>
            <p:nvPr/>
          </p:nvGrpSpPr>
          <p:grpSpPr>
            <a:xfrm>
              <a:off x="7787505" y="5258366"/>
              <a:ext cx="3406136" cy="587682"/>
              <a:chOff x="3519131" y="2542018"/>
              <a:chExt cx="3406136" cy="587682"/>
            </a:xfrm>
          </p:grpSpPr>
          <p:grpSp>
            <p:nvGrpSpPr>
              <p:cNvPr id="96" name="Group 95">
                <a:extLst>
                  <a:ext uri="{FF2B5EF4-FFF2-40B4-BE49-F238E27FC236}">
                    <a16:creationId xmlns:a16="http://schemas.microsoft.com/office/drawing/2014/main" id="{AF4C68C2-6716-4BA4-B4C2-239368C92D2D}"/>
                  </a:ext>
                </a:extLst>
              </p:cNvPr>
              <p:cNvGrpSpPr/>
              <p:nvPr/>
            </p:nvGrpSpPr>
            <p:grpSpPr>
              <a:xfrm>
                <a:off x="3519131" y="2542018"/>
                <a:ext cx="3334218" cy="498768"/>
                <a:chOff x="7837970" y="2542018"/>
                <a:chExt cx="3334218" cy="498768"/>
              </a:xfrm>
            </p:grpSpPr>
            <p:sp>
              <p:nvSpPr>
                <p:cNvPr id="103" name="Rectangle: Rounded Corners 102">
                  <a:extLst>
                    <a:ext uri="{FF2B5EF4-FFF2-40B4-BE49-F238E27FC236}">
                      <a16:creationId xmlns:a16="http://schemas.microsoft.com/office/drawing/2014/main" id="{1A9E7DB8-8789-49D0-AEBE-9EE4B7284EC4}"/>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04" name="Rectangle: Rounded Corners 103">
                  <a:extLst>
                    <a:ext uri="{FF2B5EF4-FFF2-40B4-BE49-F238E27FC236}">
                      <a16:creationId xmlns:a16="http://schemas.microsoft.com/office/drawing/2014/main" id="{B8CD51CA-4CBC-4918-A079-934B7135355E}"/>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97" name="Group 96">
                <a:extLst>
                  <a:ext uri="{FF2B5EF4-FFF2-40B4-BE49-F238E27FC236}">
                    <a16:creationId xmlns:a16="http://schemas.microsoft.com/office/drawing/2014/main" id="{32B9F53A-2A64-4BB4-80C1-F820A316906C}"/>
                  </a:ext>
                </a:extLst>
              </p:cNvPr>
              <p:cNvGrpSpPr/>
              <p:nvPr/>
            </p:nvGrpSpPr>
            <p:grpSpPr>
              <a:xfrm>
                <a:off x="3555090" y="2586475"/>
                <a:ext cx="3334218" cy="498768"/>
                <a:chOff x="7837970" y="2542018"/>
                <a:chExt cx="3334218" cy="498768"/>
              </a:xfrm>
            </p:grpSpPr>
            <p:sp>
              <p:nvSpPr>
                <p:cNvPr id="101" name="Rectangle: Rounded Corners 100">
                  <a:extLst>
                    <a:ext uri="{FF2B5EF4-FFF2-40B4-BE49-F238E27FC236}">
                      <a16:creationId xmlns:a16="http://schemas.microsoft.com/office/drawing/2014/main" id="{B51BD785-1D2C-4513-8EF4-7851EE98CD70}"/>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sp>
              <p:nvSpPr>
                <p:cNvPr id="102" name="Rectangle: Rounded Corners 101">
                  <a:extLst>
                    <a:ext uri="{FF2B5EF4-FFF2-40B4-BE49-F238E27FC236}">
                      <a16:creationId xmlns:a16="http://schemas.microsoft.com/office/drawing/2014/main" id="{51B3071C-1494-4E4F-BBF3-E86AF20C266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endParaRPr lang="en-US" sz="1223" kern="0" dirty="0">
                    <a:gradFill>
                      <a:gsLst>
                        <a:gs pos="0">
                          <a:srgbClr val="FFFFFF"/>
                        </a:gs>
                        <a:gs pos="100000">
                          <a:srgbClr val="FFFFFF"/>
                        </a:gs>
                      </a:gsLst>
                      <a:lin ang="5400000" scaled="0"/>
                    </a:gradFill>
                    <a:latin typeface="Segoe UI Semibold"/>
                  </a:endParaRPr>
                </a:p>
              </p:txBody>
            </p:sp>
          </p:grpSp>
          <p:grpSp>
            <p:nvGrpSpPr>
              <p:cNvPr id="98" name="Group 97">
                <a:extLst>
                  <a:ext uri="{FF2B5EF4-FFF2-40B4-BE49-F238E27FC236}">
                    <a16:creationId xmlns:a16="http://schemas.microsoft.com/office/drawing/2014/main" id="{EA38B9D4-D220-4A45-BF6F-14221F06296B}"/>
                  </a:ext>
                </a:extLst>
              </p:cNvPr>
              <p:cNvGrpSpPr/>
              <p:nvPr/>
            </p:nvGrpSpPr>
            <p:grpSpPr>
              <a:xfrm>
                <a:off x="3591049" y="2630932"/>
                <a:ext cx="3334218" cy="498768"/>
                <a:chOff x="7837970" y="2542018"/>
                <a:chExt cx="3334218" cy="498768"/>
              </a:xfrm>
            </p:grpSpPr>
            <p:sp>
              <p:nvSpPr>
                <p:cNvPr id="99" name="Rectangle: Rounded Corners 98">
                  <a:extLst>
                    <a:ext uri="{FF2B5EF4-FFF2-40B4-BE49-F238E27FC236}">
                      <a16:creationId xmlns:a16="http://schemas.microsoft.com/office/drawing/2014/main" id="{0DF2EA4D-6360-48AF-A8BA-71551B04138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Active </a:t>
                  </a:r>
                </a:p>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Directory</a:t>
                  </a:r>
                </a:p>
              </p:txBody>
            </p:sp>
            <p:sp>
              <p:nvSpPr>
                <p:cNvPr id="100" name="Rectangle: Rounded Corners 99">
                  <a:extLst>
                    <a:ext uri="{FF2B5EF4-FFF2-40B4-BE49-F238E27FC236}">
                      <a16:creationId xmlns:a16="http://schemas.microsoft.com/office/drawing/2014/main" id="{1AA70752-D679-4354-9DCE-570D270B5AF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User Profile</a:t>
                  </a:r>
                </a:p>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File Server</a:t>
                  </a:r>
                </a:p>
              </p:txBody>
            </p:sp>
          </p:grpSp>
        </p:grpSp>
        <p:grpSp>
          <p:nvGrpSpPr>
            <p:cNvPr id="90" name="Group 89">
              <a:extLst>
                <a:ext uri="{FF2B5EF4-FFF2-40B4-BE49-F238E27FC236}">
                  <a16:creationId xmlns:a16="http://schemas.microsoft.com/office/drawing/2014/main" id="{5CCE4522-5D77-444B-B444-F1ED1BA2BB8E}"/>
                </a:ext>
              </a:extLst>
            </p:cNvPr>
            <p:cNvGrpSpPr/>
            <p:nvPr/>
          </p:nvGrpSpPr>
          <p:grpSpPr>
            <a:xfrm>
              <a:off x="8883843" y="5370593"/>
              <a:ext cx="378819" cy="378819"/>
              <a:chOff x="5564119" y="2081144"/>
              <a:chExt cx="501718" cy="501718"/>
            </a:xfrm>
          </p:grpSpPr>
          <p:sp>
            <p:nvSpPr>
              <p:cNvPr id="94" name="Diamond 93">
                <a:extLst>
                  <a:ext uri="{FF2B5EF4-FFF2-40B4-BE49-F238E27FC236}">
                    <a16:creationId xmlns:a16="http://schemas.microsoft.com/office/drawing/2014/main" id="{F62EAA37-C3C4-45A6-87BB-E6B9137FF2F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5" name="Graphic 94">
                <a:extLst>
                  <a:ext uri="{FF2B5EF4-FFF2-40B4-BE49-F238E27FC236}">
                    <a16:creationId xmlns:a16="http://schemas.microsoft.com/office/drawing/2014/main" id="{9BA0EC81-1B0C-4257-9CA4-FF59CBCC41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4119" y="2081144"/>
                <a:ext cx="501718" cy="501718"/>
              </a:xfrm>
              <a:prstGeom prst="rect">
                <a:avLst/>
              </a:prstGeom>
            </p:spPr>
          </p:pic>
        </p:grpSp>
        <p:grpSp>
          <p:nvGrpSpPr>
            <p:cNvPr id="91" name="Group 90">
              <a:extLst>
                <a:ext uri="{FF2B5EF4-FFF2-40B4-BE49-F238E27FC236}">
                  <a16:creationId xmlns:a16="http://schemas.microsoft.com/office/drawing/2014/main" id="{B6A71018-C20F-4115-9D5D-980BA7A64C64}"/>
                </a:ext>
              </a:extLst>
            </p:cNvPr>
            <p:cNvGrpSpPr/>
            <p:nvPr/>
          </p:nvGrpSpPr>
          <p:grpSpPr>
            <a:xfrm>
              <a:off x="10569241" y="5402721"/>
              <a:ext cx="396950" cy="355079"/>
              <a:chOff x="10633596" y="3514287"/>
              <a:chExt cx="396950" cy="355079"/>
            </a:xfrm>
          </p:grpSpPr>
          <p:sp>
            <p:nvSpPr>
              <p:cNvPr id="92" name="Hexagon 91">
                <a:extLst>
                  <a:ext uri="{FF2B5EF4-FFF2-40B4-BE49-F238E27FC236}">
                    <a16:creationId xmlns:a16="http://schemas.microsoft.com/office/drawing/2014/main" id="{EACB1CBD-1C30-454B-807B-2084771FC29E}"/>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3792">
                  <a:solidFill>
                    <a:srgbClr val="FFFFFF"/>
                  </a:solidFill>
                  <a:latin typeface="Segoe UI"/>
                </a:endParaRPr>
              </a:p>
            </p:txBody>
          </p:sp>
          <p:pic>
            <p:nvPicPr>
              <p:cNvPr id="93" name="Picture 92">
                <a:extLst>
                  <a:ext uri="{FF2B5EF4-FFF2-40B4-BE49-F238E27FC236}">
                    <a16:creationId xmlns:a16="http://schemas.microsoft.com/office/drawing/2014/main" id="{346C69B8-294A-49C5-A6C7-40664DD9B2BC}"/>
                  </a:ext>
                </a:extLst>
              </p:cNvPr>
              <p:cNvPicPr>
                <a:picLocks noChangeAspect="1"/>
              </p:cNvPicPr>
              <p:nvPr/>
            </p:nvPicPr>
            <p:blipFill>
              <a:blip r:embed="rId9" cstate="print">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grpSp>
        <p:nvGrpSpPr>
          <p:cNvPr id="105" name="Group 104">
            <a:extLst>
              <a:ext uri="{FF2B5EF4-FFF2-40B4-BE49-F238E27FC236}">
                <a16:creationId xmlns:a16="http://schemas.microsoft.com/office/drawing/2014/main" id="{42973FF6-7DBB-4885-ABF6-42CED76FA597}"/>
              </a:ext>
            </a:extLst>
          </p:cNvPr>
          <p:cNvGrpSpPr/>
          <p:nvPr/>
        </p:nvGrpSpPr>
        <p:grpSpPr>
          <a:xfrm>
            <a:off x="3432834" y="4684782"/>
            <a:ext cx="3232490" cy="1420571"/>
            <a:chOff x="4392615" y="378824"/>
            <a:chExt cx="3169845" cy="1393041"/>
          </a:xfrm>
        </p:grpSpPr>
        <p:sp>
          <p:nvSpPr>
            <p:cNvPr id="106" name="Rectangle: Rounded Corners 105">
              <a:extLst>
                <a:ext uri="{FF2B5EF4-FFF2-40B4-BE49-F238E27FC236}">
                  <a16:creationId xmlns:a16="http://schemas.microsoft.com/office/drawing/2014/main" id="{B23ABED4-C39E-4C99-BE3F-B77CAEBE4687}"/>
                </a:ext>
              </a:extLst>
            </p:cNvPr>
            <p:cNvSpPr/>
            <p:nvPr/>
          </p:nvSpPr>
          <p:spPr bwMode="auto">
            <a:xfrm>
              <a:off x="4392615" y="1273097"/>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6623" tIns="47551" rIns="46623" bIns="47551" numCol="1" spcCol="0" rtlCol="0" fromWordArt="0" anchor="ctr" anchorCtr="0" forceAA="0" compatLnSpc="1">
              <a:prstTxWarp prst="textNoShape">
                <a:avLst/>
              </a:prstTxWarp>
              <a:noAutofit/>
            </a:bodyPr>
            <a:lstStyle/>
            <a:p>
              <a:pPr defTabSz="950664" fontAlgn="base">
                <a:lnSpc>
                  <a:spcPct val="80000"/>
                </a:lnSpc>
                <a:spcBef>
                  <a:spcPct val="0"/>
                </a:spcBef>
                <a:spcAft>
                  <a:spcPct val="0"/>
                </a:spcAft>
              </a:pPr>
              <a:r>
                <a:rPr lang="en-US" sz="1223" kern="0" dirty="0">
                  <a:gradFill>
                    <a:gsLst>
                      <a:gs pos="0">
                        <a:srgbClr val="FFFFFF"/>
                      </a:gs>
                      <a:gs pos="100000">
                        <a:srgbClr val="FFFFFF"/>
                      </a:gs>
                    </a:gsLst>
                    <a:lin ang="5400000" scaled="0"/>
                  </a:gradFill>
                  <a:latin typeface="Segoe UI Semibold"/>
                </a:rPr>
                <a:t>Rest API</a:t>
              </a:r>
            </a:p>
          </p:txBody>
        </p:sp>
        <p:sp>
          <p:nvSpPr>
            <p:cNvPr id="107" name="cloud_2" title="Icon of a cloud made of two arrows pointing towards eachother">
              <a:extLst>
                <a:ext uri="{FF2B5EF4-FFF2-40B4-BE49-F238E27FC236}">
                  <a16:creationId xmlns:a16="http://schemas.microsoft.com/office/drawing/2014/main" id="{2817D559-F10C-4B23-967B-3D1C27CA0550}"/>
                </a:ext>
              </a:extLst>
            </p:cNvPr>
            <p:cNvSpPr>
              <a:spLocks noChangeAspect="1" noEditPoints="1"/>
            </p:cNvSpPr>
            <p:nvPr/>
          </p:nvSpPr>
          <p:spPr bwMode="auto">
            <a:xfrm>
              <a:off x="7214580" y="378824"/>
              <a:ext cx="347880" cy="200753"/>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91390" tIns="45696" rIns="91390" bIns="45696" numCol="1" anchor="t" anchorCtr="0" compatLnSpc="1">
              <a:prstTxWarp prst="textNoShape">
                <a:avLst/>
              </a:prstTxWarp>
            </a:bodyPr>
            <a:lstStyle/>
            <a:p>
              <a:pPr algn="ctr" defTabSz="913861" fontAlgn="base">
                <a:defRPr/>
              </a:pPr>
              <a:endParaRPr lang="en-US" sz="1699" dirty="0">
                <a:gradFill>
                  <a:gsLst>
                    <a:gs pos="0">
                      <a:srgbClr val="505050"/>
                    </a:gs>
                    <a:gs pos="100000">
                      <a:srgbClr val="505050"/>
                    </a:gs>
                  </a:gsLst>
                </a:gradFill>
                <a:latin typeface="Segoe UI"/>
              </a:endParaRPr>
            </a:p>
          </p:txBody>
        </p:sp>
      </p:grpSp>
      <p:grpSp>
        <p:nvGrpSpPr>
          <p:cNvPr id="76" name="Group 75">
            <a:extLst>
              <a:ext uri="{FF2B5EF4-FFF2-40B4-BE49-F238E27FC236}">
                <a16:creationId xmlns:a16="http://schemas.microsoft.com/office/drawing/2014/main" id="{2B663E1D-58F1-4D86-A1AD-3E3C180426BE}"/>
              </a:ext>
            </a:extLst>
          </p:cNvPr>
          <p:cNvGrpSpPr/>
          <p:nvPr/>
        </p:nvGrpSpPr>
        <p:grpSpPr>
          <a:xfrm>
            <a:off x="6654439" y="4553509"/>
            <a:ext cx="1493211" cy="561501"/>
            <a:chOff x="6523764" y="4464786"/>
            <a:chExt cx="1464273" cy="550619"/>
          </a:xfrm>
        </p:grpSpPr>
        <p:cxnSp>
          <p:nvCxnSpPr>
            <p:cNvPr id="77" name="Straight Arrow Connector 76">
              <a:extLst>
                <a:ext uri="{FF2B5EF4-FFF2-40B4-BE49-F238E27FC236}">
                  <a16:creationId xmlns:a16="http://schemas.microsoft.com/office/drawing/2014/main" id="{BBFFFA96-A611-43D9-BE8B-3A99ABF0FA22}"/>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3EBF7E49-3787-415A-9E88-0998FDF1823D}"/>
                </a:ext>
              </a:extLst>
            </p:cNvPr>
            <p:cNvSpPr/>
            <p:nvPr/>
          </p:nvSpPr>
          <p:spPr bwMode="auto">
            <a:xfrm>
              <a:off x="7156397" y="4512528"/>
              <a:ext cx="627873" cy="270236"/>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5" rIns="0" bIns="0" numCol="1" spcCol="0" rtlCol="0" fromWordArt="0" anchor="t" anchorCtr="0" forceAA="0" compatLnSpc="1">
              <a:prstTxWarp prst="textNoShape">
                <a:avLst/>
              </a:prstTxWarp>
              <a:noAutofit/>
            </a:bodyPr>
            <a:lstStyle/>
            <a:p>
              <a:pPr algn="ctr" defTabSz="950664" fontAlgn="base">
                <a:spcBef>
                  <a:spcPct val="0"/>
                </a:spcBef>
                <a:spcAft>
                  <a:spcPct val="0"/>
                </a:spcAft>
              </a:pPr>
              <a:r>
                <a:rPr lang="en-US" sz="1070" dirty="0">
                  <a:solidFill>
                    <a:srgbClr val="FFFFFF"/>
                  </a:solidFill>
                  <a:latin typeface="Segoe Pro Semibold" panose="020B0702040504020203" pitchFamily="34" charset="0"/>
                  <a:cs typeface="Segoe UI Light"/>
                </a:rPr>
                <a:t>Broker</a:t>
              </a:r>
            </a:p>
          </p:txBody>
        </p:sp>
      </p:grpSp>
      <p:grpSp>
        <p:nvGrpSpPr>
          <p:cNvPr id="79" name="Group 78">
            <a:extLst>
              <a:ext uri="{FF2B5EF4-FFF2-40B4-BE49-F238E27FC236}">
                <a16:creationId xmlns:a16="http://schemas.microsoft.com/office/drawing/2014/main" id="{E4032526-427D-471B-86C8-0EB4EADC7AE0}"/>
              </a:ext>
            </a:extLst>
          </p:cNvPr>
          <p:cNvGrpSpPr/>
          <p:nvPr/>
        </p:nvGrpSpPr>
        <p:grpSpPr>
          <a:xfrm>
            <a:off x="4887214" y="4127394"/>
            <a:ext cx="3092611" cy="1001293"/>
            <a:chOff x="4790789" y="4046929"/>
            <a:chExt cx="3032676" cy="981888"/>
          </a:xfrm>
        </p:grpSpPr>
        <p:cxnSp>
          <p:nvCxnSpPr>
            <p:cNvPr id="80" name="Straight Arrow Connector 79">
              <a:extLst>
                <a:ext uri="{FF2B5EF4-FFF2-40B4-BE49-F238E27FC236}">
                  <a16:creationId xmlns:a16="http://schemas.microsoft.com/office/drawing/2014/main" id="{9C2F8AC3-550C-4FC8-97F0-9C77FCB3F624}"/>
                </a:ext>
              </a:extLst>
            </p:cNvPr>
            <p:cNvCxnSpPr>
              <a:cxnSpLocks/>
              <a:endCxn id="68"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7A6A8233-40D1-496B-84A0-615B9875D935}"/>
                </a:ext>
              </a:extLst>
            </p:cNvPr>
            <p:cNvSpPr/>
            <p:nvPr/>
          </p:nvSpPr>
          <p:spPr bwMode="auto">
            <a:xfrm>
              <a:off x="6808201" y="4048241"/>
              <a:ext cx="859073" cy="299366"/>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325" rIns="0" bIns="0" numCol="1" spcCol="0" rtlCol="0" fromWordArt="0" anchor="t" anchorCtr="0" forceAA="0" compatLnSpc="1">
              <a:prstTxWarp prst="textNoShape">
                <a:avLst/>
              </a:prstTxWarp>
              <a:noAutofit/>
            </a:bodyPr>
            <a:lstStyle/>
            <a:p>
              <a:pPr algn="ctr" defTabSz="950664" fontAlgn="base">
                <a:spcBef>
                  <a:spcPct val="0"/>
                </a:spcBef>
                <a:spcAft>
                  <a:spcPct val="0"/>
                </a:spcAft>
              </a:pPr>
              <a:r>
                <a:rPr lang="en-US" sz="1070" dirty="0">
                  <a:solidFill>
                    <a:srgbClr val="FFFFFF"/>
                  </a:solidFill>
                  <a:latin typeface="Segoe Pro Semibold" panose="020B0702040504020203" pitchFamily="34" charset="0"/>
                  <a:cs typeface="Segoe UI Light"/>
                </a:rPr>
                <a:t>Gateway</a:t>
              </a:r>
            </a:p>
          </p:txBody>
        </p:sp>
      </p:grpSp>
    </p:spTree>
    <p:extLst>
      <p:ext uri="{BB962C8B-B14F-4D97-AF65-F5344CB8AC3E}">
        <p14:creationId xmlns:p14="http://schemas.microsoft.com/office/powerpoint/2010/main" val="3329152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7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EEE3-7B5E-44B6-B2B4-64A0A4086EBB}"/>
              </a:ext>
            </a:extLst>
          </p:cNvPr>
          <p:cNvSpPr>
            <a:spLocks noGrp="1"/>
          </p:cNvSpPr>
          <p:nvPr>
            <p:ph type="title"/>
          </p:nvPr>
        </p:nvSpPr>
        <p:spPr/>
        <p:txBody>
          <a:bodyPr/>
          <a:lstStyle/>
          <a:p>
            <a:r>
              <a:rPr lang="en-US" dirty="0"/>
              <a:t>Windows Virtual Desktop – the value in EDU</a:t>
            </a:r>
          </a:p>
        </p:txBody>
      </p:sp>
      <p:sp>
        <p:nvSpPr>
          <p:cNvPr id="4" name="Text Placeholder 2">
            <a:extLst>
              <a:ext uri="{FF2B5EF4-FFF2-40B4-BE49-F238E27FC236}">
                <a16:creationId xmlns:a16="http://schemas.microsoft.com/office/drawing/2014/main" id="{39062BA1-2F24-40A7-97CB-29C2C9124367}"/>
              </a:ext>
            </a:extLst>
          </p:cNvPr>
          <p:cNvSpPr txBox="1">
            <a:spLocks/>
          </p:cNvSpPr>
          <p:nvPr/>
        </p:nvSpPr>
        <p:spPr>
          <a:xfrm>
            <a:off x="6162675" y="1431183"/>
            <a:ext cx="588470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student can show up with any BYOD system and still get their apps and/or full student desktop</a:t>
            </a:r>
          </a:p>
        </p:txBody>
      </p:sp>
      <p:sp>
        <p:nvSpPr>
          <p:cNvPr id="5" name="Text Placeholder 2">
            <a:extLst>
              <a:ext uri="{FF2B5EF4-FFF2-40B4-BE49-F238E27FC236}">
                <a16:creationId xmlns:a16="http://schemas.microsoft.com/office/drawing/2014/main" id="{0D378B95-9E5D-4803-8B8D-A0023BEC31B6}"/>
              </a:ext>
            </a:extLst>
          </p:cNvPr>
          <p:cNvSpPr txBox="1">
            <a:spLocks/>
          </p:cNvSpPr>
          <p:nvPr/>
        </p:nvSpPr>
        <p:spPr>
          <a:xfrm>
            <a:off x="6169198" y="3269660"/>
            <a:ext cx="5781762"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IT staff does</a:t>
            </a:r>
            <a:r>
              <a:rPr kumimoji="0" lang="en-US" sz="2800" b="0" i="0" u="none" strike="noStrike" kern="1200" cap="none" spc="0" normalizeH="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not </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have to install or configure anything on the Student’s BYOD system</a:t>
            </a:r>
          </a:p>
        </p:txBody>
      </p:sp>
      <p:sp>
        <p:nvSpPr>
          <p:cNvPr id="7" name="Text Placeholder 2">
            <a:extLst>
              <a:ext uri="{FF2B5EF4-FFF2-40B4-BE49-F238E27FC236}">
                <a16:creationId xmlns:a16="http://schemas.microsoft.com/office/drawing/2014/main" id="{3273F91F-5488-4CE1-B31C-8ED43D5E20B1}"/>
              </a:ext>
            </a:extLst>
          </p:cNvPr>
          <p:cNvSpPr txBox="1">
            <a:spLocks/>
          </p:cNvSpPr>
          <p:nvPr/>
        </p:nvSpPr>
        <p:spPr>
          <a:xfrm>
            <a:off x="588263" y="1862071"/>
            <a:ext cx="5511800" cy="17235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Students can access Labs/VMs/Apps via the Internet from anywhere, any device, any time</a:t>
            </a:r>
          </a:p>
        </p:txBody>
      </p:sp>
      <p:sp>
        <p:nvSpPr>
          <p:cNvPr id="8" name="Text Placeholder 2">
            <a:extLst>
              <a:ext uri="{FF2B5EF4-FFF2-40B4-BE49-F238E27FC236}">
                <a16:creationId xmlns:a16="http://schemas.microsoft.com/office/drawing/2014/main" id="{69AFF0C5-CC20-49D4-A020-B8200F4E6981}"/>
              </a:ext>
            </a:extLst>
          </p:cNvPr>
          <p:cNvSpPr txBox="1">
            <a:spLocks/>
          </p:cNvSpPr>
          <p:nvPr/>
        </p:nvSpPr>
        <p:spPr>
          <a:xfrm>
            <a:off x="6162675" y="5108138"/>
            <a:ext cx="588470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school can re-use existing hardware and STILL offer cloud-based GPU’s to each student</a:t>
            </a:r>
          </a:p>
        </p:txBody>
      </p:sp>
      <p:sp>
        <p:nvSpPr>
          <p:cNvPr id="9" name="Text Placeholder 2">
            <a:extLst>
              <a:ext uri="{FF2B5EF4-FFF2-40B4-BE49-F238E27FC236}">
                <a16:creationId xmlns:a16="http://schemas.microsoft.com/office/drawing/2014/main" id="{430388EF-6CE2-4B83-9776-3D0C25A780D4}"/>
              </a:ext>
            </a:extLst>
          </p:cNvPr>
          <p:cNvSpPr txBox="1">
            <a:spLocks/>
          </p:cNvSpPr>
          <p:nvPr/>
        </p:nvSpPr>
        <p:spPr>
          <a:xfrm>
            <a:off x="591309" y="4162626"/>
            <a:ext cx="5504691"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Your school can deploy VDI in minutes, not days &amp; leverage existing M365 A3/A5 licensing</a:t>
            </a:r>
          </a:p>
        </p:txBody>
      </p:sp>
    </p:spTree>
    <p:extLst>
      <p:ext uri="{BB962C8B-B14F-4D97-AF65-F5344CB8AC3E}">
        <p14:creationId xmlns:p14="http://schemas.microsoft.com/office/powerpoint/2010/main" val="2738617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IMING" val="|132.6"/>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Pj_Z40EfStClW4iGt_vyQ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pGmIWpAPS.KaN2SLn_Nuu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sDK9jIqZxMKTSWTtpTZaI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1.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DP Interoperability Template" id="{A764AEFB-53C6-46C6-BAD3-B54CADAE8876}" vid="{906031F9-1FD5-4435-8768-38C8D14EF749}"/>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4.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E8CAF3553339444B77BFF265E1C0432" ma:contentTypeVersion="8" ma:contentTypeDescription="Create a new document." ma:contentTypeScope="" ma:versionID="626ada6fdc2a85547189a7d24eebbf8f">
  <xsd:schema xmlns:xsd="http://www.w3.org/2001/XMLSchema" xmlns:xs="http://www.w3.org/2001/XMLSchema" xmlns:p="http://schemas.microsoft.com/office/2006/metadata/properties" xmlns:ns2="2c809d3d-ac93-40e9-945e-ff524420fbcc" targetNamespace="http://schemas.microsoft.com/office/2006/metadata/properties" ma:root="true" ma:fieldsID="2bc87d15a34a609199946b283e7ff2e5" ns2:_="">
    <xsd:import namespace="2c809d3d-ac93-40e9-945e-ff524420fbc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09d3d-ac93-40e9-945e-ff524420fb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E35D12-A30C-4272-9830-54126CF4355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0C6E9EA-4652-4982-8F68-1A2159C7A6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809d3d-ac93-40e9-945e-ff524420fb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110148-91F4-447D-80FD-CCA244BFFF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5665</Words>
  <Application>Microsoft Office PowerPoint</Application>
  <PresentationFormat>Widescreen</PresentationFormat>
  <Paragraphs>747</Paragraphs>
  <Slides>61</Slides>
  <Notes>21</Notes>
  <HiddenSlides>14</HiddenSlides>
  <MMClips>2</MMClips>
  <ScaleCrop>false</ScaleCrop>
  <HeadingPairs>
    <vt:vector size="8" baseType="variant">
      <vt:variant>
        <vt:lpstr>Fonts Used</vt:lpstr>
      </vt:variant>
      <vt:variant>
        <vt:i4>15</vt:i4>
      </vt:variant>
      <vt:variant>
        <vt:lpstr>Theme</vt:lpstr>
      </vt:variant>
      <vt:variant>
        <vt:i4>15</vt:i4>
      </vt:variant>
      <vt:variant>
        <vt:lpstr>Embedded OLE Servers</vt:lpstr>
      </vt:variant>
      <vt:variant>
        <vt:i4>2</vt:i4>
      </vt:variant>
      <vt:variant>
        <vt:lpstr>Slide Titles</vt:lpstr>
      </vt:variant>
      <vt:variant>
        <vt:i4>61</vt:i4>
      </vt:variant>
    </vt:vector>
  </HeadingPairs>
  <TitlesOfParts>
    <vt:vector size="93" baseType="lpstr">
      <vt:lpstr>Arial</vt:lpstr>
      <vt:lpstr>Calibri</vt:lpstr>
      <vt:lpstr>Consolas</vt:lpstr>
      <vt:lpstr>Courier New</vt:lpstr>
      <vt:lpstr>Lucida Console</vt:lpstr>
      <vt:lpstr>Segoe Light</vt:lpstr>
      <vt:lpstr>Segoe Pro Light</vt:lpstr>
      <vt:lpstr>Segoe Pro Semibold</vt:lpstr>
      <vt:lpstr>Segoe UI</vt:lpstr>
      <vt:lpstr>Segoe UI </vt:lpstr>
      <vt:lpstr>Segoe UI Body</vt:lpstr>
      <vt:lpstr>Segoe UI Light</vt:lpstr>
      <vt:lpstr>Segoe UI Semibold</vt:lpstr>
      <vt:lpstr>Segoe UI Semilight</vt:lpstr>
      <vt:lpstr>Wingdings</vt:lpstr>
      <vt:lpstr>5-50203_Microsoft_Ignite_Template</vt:lpstr>
      <vt:lpstr>1_5-50203_Microsoft_Ignite_Template</vt:lpstr>
      <vt:lpstr>WHITE TEMPLATE</vt:lpstr>
      <vt:lpstr>Microsoft 365 PPT Template - 2018</vt:lpstr>
      <vt:lpstr>2_5-50203_Microsoft_Ignite_Template</vt:lpstr>
      <vt:lpstr>3_5-50203_Microsoft_Ignite_Template</vt:lpstr>
      <vt:lpstr>4_5-50203_Microsoft_Ignite_Template</vt:lpstr>
      <vt:lpstr>1_WHITE TEMPLATE</vt:lpstr>
      <vt:lpstr>5_Microsoft 365 PPT Template - 2018</vt:lpstr>
      <vt:lpstr>1_Microsoft 365 PPT Template - 2018</vt:lpstr>
      <vt:lpstr>1_5-51011_Government_Leaders_Cloud_Forum</vt:lpstr>
      <vt:lpstr>2_WHITE TEMPLATE</vt:lpstr>
      <vt:lpstr>MGXFY15 GS Template - white layout</vt:lpstr>
      <vt:lpstr>1_5-30660_TR21_BO_CT_Template</vt:lpstr>
      <vt:lpstr>2_5-50033_TR23_BO_CT_Template</vt:lpstr>
      <vt:lpstr>think-cell Slide</vt:lpstr>
      <vt:lpstr>Worksheet</vt:lpstr>
      <vt:lpstr>PowerPoint Presentation</vt:lpstr>
      <vt:lpstr>Agenda / Plan (1)</vt:lpstr>
      <vt:lpstr>Agenda / Plan (2)</vt:lpstr>
      <vt:lpstr>Agenda / Plan (3)</vt:lpstr>
      <vt:lpstr>WVD Constructs</vt:lpstr>
      <vt:lpstr>WVD – Remote Apps &amp; Remote Desktop Concepts</vt:lpstr>
      <vt:lpstr>The Technical Innovations in WVD</vt:lpstr>
      <vt:lpstr>Improved Isolation: WVD Reverse Connect</vt:lpstr>
      <vt:lpstr>Windows Virtual Desktop – the value in EDU</vt:lpstr>
      <vt:lpstr>Windows Virtual Desktop </vt:lpstr>
      <vt:lpstr>What Makes Windows Virtual Desktop (WVD) Unique? Windows 10 is now Multi-User </vt:lpstr>
      <vt:lpstr>Many Solutions Offer A Dedicated VM per User</vt:lpstr>
      <vt:lpstr>WVD Windows 10 Multi-User Lowers Costs, Simplifies Management</vt:lpstr>
      <vt:lpstr>Refactoring Services - Looking back</vt:lpstr>
      <vt:lpstr>Refactoring Services - Looking forward</vt:lpstr>
      <vt:lpstr>PowerPoint Presentation</vt:lpstr>
      <vt:lpstr>How Do Students Use WVD?</vt:lpstr>
      <vt:lpstr>How Do Students Use WVD?</vt:lpstr>
      <vt:lpstr>How Do Students Use WVD?</vt:lpstr>
      <vt:lpstr>How Do Students Use WVD?</vt:lpstr>
      <vt:lpstr>WVD Use Cases In Education </vt:lpstr>
      <vt:lpstr>WVD – EDU is a Natural Fit</vt:lpstr>
      <vt:lpstr>Windows Virtual Desktop EDU Licensing – 2 Scenarios WVD Can Host Both Client and Server OS’s – Licensing Approach is Different for Each</vt:lpstr>
      <vt:lpstr>User Connection Flow</vt:lpstr>
      <vt:lpstr>Improved Isolation: Reverse Connect</vt:lpstr>
      <vt:lpstr>Many Clients are already eligible for WVD  WVD Licensing Requirements</vt:lpstr>
      <vt:lpstr>Scenario 1: Accessing Windows 10 and 7 in WVD Reference: https://azure.microsoft.com/en-us/pricing/details/virtual-desktop </vt:lpstr>
      <vt:lpstr>Scenario 2: Accessing Windows Server RDS and Windows Server RemoteApp in WVD Reference: https://azure.microsoft.com/en-us/pricing/details/virtual-desktop </vt:lpstr>
      <vt:lpstr>EDU Licensing Summary - Overall Approach Summary</vt:lpstr>
      <vt:lpstr>Costs Considerations – What do I spend to use WVD??</vt:lpstr>
      <vt:lpstr>WVD Caveats &amp; Tips</vt:lpstr>
      <vt:lpstr>Resources – Planning &amp; Pre-work</vt:lpstr>
      <vt:lpstr>WVD Bandwidth Recommendations https://docs.microsoft.com/en-us/azure/virtual-desktop/bandwidth-recommendations</vt:lpstr>
      <vt:lpstr>Sample Pricing</vt:lpstr>
      <vt:lpstr>Lab Admin Info</vt:lpstr>
      <vt:lpstr>Some Rules of the Road</vt:lpstr>
      <vt:lpstr>Feedback:</vt:lpstr>
      <vt:lpstr>Tip: Use InPrivate Browsing to avoid login issues</vt:lpstr>
      <vt:lpstr>Now Switch Directories…</vt:lpstr>
      <vt:lpstr>A UPN Can “Exist” in more than one Directory</vt:lpstr>
      <vt:lpstr>Switching to another Directory</vt:lpstr>
      <vt:lpstr>Orientation to the Environment</vt:lpstr>
      <vt:lpstr>Team Layout &amp; Where to Build Things - Network</vt:lpstr>
      <vt:lpstr>Team Layout &amp; Where to Build Things - AD</vt:lpstr>
      <vt:lpstr>LAB WORK: Install PowerShell Modules for both AzureRM and WVD</vt:lpstr>
      <vt:lpstr>Install AzureRM Modules</vt:lpstr>
      <vt:lpstr>The ISE (Show Script Pane/Command Add On Turned On)</vt:lpstr>
      <vt:lpstr>Install Azure ARM Modules (follow me)</vt:lpstr>
      <vt:lpstr>Validating Pre-Reqs</vt:lpstr>
      <vt:lpstr>Major Deployment Milestones</vt:lpstr>
      <vt:lpstr>Prerequisites Check</vt:lpstr>
      <vt:lpstr>WVD Notes from the Field – Must Haves</vt:lpstr>
      <vt:lpstr>WVD Notes from the Field – PoC Success List</vt:lpstr>
      <vt:lpstr>PowerPoint Presentation</vt:lpstr>
      <vt:lpstr>Network requirements and considerations</vt:lpstr>
      <vt:lpstr>PowerPoint Presentation</vt:lpstr>
      <vt:lpstr>PowerPoint Presentation</vt:lpstr>
      <vt:lpstr>Detail: WVD Consent PaaS to Azure AD</vt:lpstr>
      <vt:lpstr>When Consenting…</vt:lpstr>
      <vt:lpstr>What’s the end state of granting WVD Read Access? (1 of 2)</vt:lpstr>
      <vt:lpstr>What’s the end state of granting WVD Read Access? (2 of 2)</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2019-02-09T18:46:07Z</dcterms:created>
  <dcterms:modified xsi:type="dcterms:W3CDTF">2020-05-18T14:41:37Z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rmcbrine@microsoft.com</vt:lpwstr>
  </property>
  <property fmtid="{D5CDD505-2E9C-101B-9397-08002B2CF9AE}" pid="5" name="MSIP_Label_f42aa342-8706-4288-bd11-ebb85995028c_SetDate">
    <vt:lpwstr>2019-05-15T12:52:46.2180739Z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7cd33ad4-f459-47d5-a630-a3514bae960a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0x0101006E8CAF3553339444B77BFF265E1C0432</vt:lpwstr>
  </property>
</Properties>
</file>